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8" r:id="rId5"/>
    <p:sldId id="263" r:id="rId6"/>
    <p:sldId id="264" r:id="rId7"/>
    <p:sldId id="259" r:id="rId8"/>
    <p:sldId id="267" r:id="rId9"/>
    <p:sldId id="265" r:id="rId10"/>
    <p:sldId id="266" r:id="rId11"/>
    <p:sldId id="260" r:id="rId12"/>
    <p:sldId id="269" r:id="rId13"/>
    <p:sldId id="270" r:id="rId14"/>
    <p:sldId id="272" r:id="rId15"/>
    <p:sldId id="262" r:id="rId16"/>
    <p:sldId id="271" r:id="rId17"/>
    <p:sldId id="274" r:id="rId18"/>
    <p:sldId id="261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72152-4884-4F63-93D1-39B642164F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ARM</a:t>
            </a:r>
            <a:r>
              <a:rPr lang="ko-KR" altLang="en-US" dirty="0"/>
              <a:t> </a:t>
            </a:r>
            <a:r>
              <a:rPr lang="en-US" altLang="ko-KR" dirty="0"/>
              <a:t>Processor </a:t>
            </a:r>
            <a:br>
              <a:rPr lang="en-US" altLang="ko-KR" dirty="0"/>
            </a:b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Embedded</a:t>
            </a:r>
            <a:r>
              <a:rPr lang="ko-KR" altLang="en-US" dirty="0"/>
              <a:t> </a:t>
            </a:r>
            <a:r>
              <a:rPr lang="en-US" altLang="ko-KR" dirty="0"/>
              <a:t>Devices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F1E619-51D6-4972-AFE3-636C64487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119953"/>
          </a:xfrm>
        </p:spPr>
        <p:txBody>
          <a:bodyPr>
            <a:normAutofit lnSpcReduction="10000"/>
          </a:bodyPr>
          <a:lstStyle/>
          <a:p>
            <a:pPr algn="r"/>
            <a:r>
              <a:rPr lang="ko-KR" altLang="en-US" dirty="0"/>
              <a:t>전기컴퓨터공학부 정보컴퓨터공학전공</a:t>
            </a:r>
            <a:endParaRPr lang="en-US" altLang="ko-KR" dirty="0"/>
          </a:p>
          <a:p>
            <a:pPr algn="r"/>
            <a:r>
              <a:rPr lang="en-US" altLang="ko-KR" dirty="0"/>
              <a:t>201524582</a:t>
            </a:r>
          </a:p>
          <a:p>
            <a:pPr algn="r"/>
            <a:r>
              <a:rPr lang="ko-KR" altLang="en-US" dirty="0" err="1"/>
              <a:t>정희석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121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B41ECB-B7A8-44EB-9F4C-F72AEC8B3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dirty="0"/>
              <a:t>- Cortex-A53</a:t>
            </a:r>
            <a:endParaRPr lang="en-US" alt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A54A88-C890-4D10-9BF9-08C9838873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864826"/>
            <a:ext cx="6321888" cy="4993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1600" dirty="0"/>
              <a:t>ARMv8-A </a:t>
            </a:r>
            <a:r>
              <a:rPr lang="ko-KR" altLang="en-US" sz="1600" dirty="0"/>
              <a:t>기반의 프로세서</a:t>
            </a:r>
            <a:r>
              <a:rPr lang="en-US" altLang="ko-KR" sz="1600" dirty="0"/>
              <a:t>(Thumb-2 </a:t>
            </a:r>
            <a:r>
              <a:rPr lang="ko-KR" altLang="en-US" sz="1600" dirty="0"/>
              <a:t>명령어 집합 사용</a:t>
            </a:r>
            <a:r>
              <a:rPr lang="en-US" altLang="ko-KR" sz="1600" dirty="0"/>
              <a:t>)</a:t>
            </a:r>
          </a:p>
          <a:p>
            <a:pPr latinLnBrk="0"/>
            <a:r>
              <a:rPr lang="en-US" altLang="ko-KR" sz="1600" dirty="0"/>
              <a:t>64bit ARM</a:t>
            </a:r>
            <a:r>
              <a:rPr lang="ko-KR" altLang="en-US" sz="1600" dirty="0"/>
              <a:t>명령어 처리 가능</a:t>
            </a:r>
            <a:r>
              <a:rPr lang="en-US" altLang="ko-KR" sz="1600" dirty="0"/>
              <a:t>!(</a:t>
            </a:r>
            <a:r>
              <a:rPr lang="ko-KR" altLang="en-US" sz="1600" dirty="0"/>
              <a:t>즉</a:t>
            </a:r>
            <a:r>
              <a:rPr lang="en-US" altLang="ko-KR" sz="1600" dirty="0"/>
              <a:t>, 64</a:t>
            </a:r>
            <a:r>
              <a:rPr lang="ko-KR" altLang="en-US" sz="1600" dirty="0"/>
              <a:t>비트 운영체제 지원</a:t>
            </a:r>
            <a:r>
              <a:rPr lang="en-US" altLang="ko-KR" sz="1600" dirty="0"/>
              <a:t>)</a:t>
            </a:r>
          </a:p>
          <a:p>
            <a:pPr latinLnBrk="0"/>
            <a:r>
              <a:rPr lang="en-US" altLang="ko-KR" sz="1600" dirty="0"/>
              <a:t>8 stage pipeline </a:t>
            </a:r>
            <a:r>
              <a:rPr lang="ko-KR" altLang="en-US" sz="1600" dirty="0"/>
              <a:t>채택</a:t>
            </a:r>
            <a:r>
              <a:rPr lang="en-US" altLang="ko-KR" sz="1600" dirty="0"/>
              <a:t>/in-order</a:t>
            </a:r>
            <a:r>
              <a:rPr lang="ko-KR" altLang="en-US" sz="1600" dirty="0"/>
              <a:t>방식 </a:t>
            </a:r>
            <a:r>
              <a:rPr lang="en-US" altLang="ko-KR" sz="1600" dirty="0"/>
              <a:t>2-way</a:t>
            </a:r>
            <a:r>
              <a:rPr lang="ko-KR" altLang="en-US" sz="1600" dirty="0"/>
              <a:t> </a:t>
            </a:r>
            <a:r>
              <a:rPr lang="en-US" altLang="ko-KR" sz="1600" dirty="0"/>
              <a:t>superscalar</a:t>
            </a:r>
          </a:p>
          <a:p>
            <a:pPr marL="0" indent="0" latinLnBrk="0">
              <a:buNone/>
            </a:pPr>
            <a:r>
              <a:rPr lang="en-US" altLang="ko-KR" sz="1600" dirty="0"/>
              <a:t>(</a:t>
            </a:r>
            <a:r>
              <a:rPr lang="ko-KR" altLang="en-US" sz="1600" dirty="0"/>
              <a:t>명령어를 </a:t>
            </a:r>
            <a:r>
              <a:rPr lang="en-US" altLang="ko-KR" sz="1600" dirty="0"/>
              <a:t>queue</a:t>
            </a:r>
            <a:r>
              <a:rPr lang="ko-KR" altLang="en-US" sz="1600" dirty="0"/>
              <a:t>로 </a:t>
            </a:r>
            <a:r>
              <a:rPr lang="en-US" altLang="ko-KR" sz="1600" dirty="0"/>
              <a:t>fetch</a:t>
            </a:r>
            <a:r>
              <a:rPr lang="ko-KR" altLang="en-US" sz="1600" dirty="0"/>
              <a:t>한 순서대로 명령어처리</a:t>
            </a:r>
            <a:r>
              <a:rPr lang="en-US" altLang="ko-KR" sz="1600" dirty="0"/>
              <a:t>)</a:t>
            </a:r>
          </a:p>
          <a:p>
            <a:pPr latinLnBrk="0"/>
            <a:r>
              <a:rPr lang="en-US" altLang="ko-KR" sz="1600" dirty="0"/>
              <a:t>8-64kbyte</a:t>
            </a:r>
            <a:r>
              <a:rPr lang="ko-KR" altLang="en-US" sz="1600" dirty="0"/>
              <a:t>의 </a:t>
            </a:r>
            <a:r>
              <a:rPr lang="en-US" altLang="ko-KR" sz="1600" dirty="0"/>
              <a:t>L1 instruction cache/data cache</a:t>
            </a:r>
            <a:r>
              <a:rPr lang="ko-KR" altLang="en-US" sz="1600" dirty="0"/>
              <a:t>가 각 코어마다 존재</a:t>
            </a:r>
            <a:r>
              <a:rPr lang="en-US" altLang="ko-KR" sz="1600" dirty="0"/>
              <a:t>, L2</a:t>
            </a:r>
            <a:r>
              <a:rPr lang="ko-KR" altLang="en-US" sz="1600" dirty="0"/>
              <a:t> </a:t>
            </a:r>
            <a:r>
              <a:rPr lang="en-US" altLang="ko-KR" sz="1600" dirty="0"/>
              <a:t>cache</a:t>
            </a:r>
            <a:r>
              <a:rPr lang="ko-KR" altLang="en-US" sz="1600" dirty="0"/>
              <a:t>는 최대 </a:t>
            </a:r>
            <a:r>
              <a:rPr lang="en-US" altLang="ko-KR" sz="1600" dirty="0"/>
              <a:t>2MB</a:t>
            </a:r>
            <a:r>
              <a:rPr lang="ko-KR" altLang="en-US" sz="1600" dirty="0"/>
              <a:t>까지 가능</a:t>
            </a:r>
            <a:r>
              <a:rPr lang="en-US" altLang="ko-KR" sz="1600" dirty="0"/>
              <a:t>.</a:t>
            </a:r>
          </a:p>
          <a:p>
            <a:pPr latinLnBrk="0"/>
            <a:r>
              <a:rPr lang="en-US" altLang="ko-KR" sz="1600" dirty="0"/>
              <a:t>128byte AMBA4 Bus Interface </a:t>
            </a:r>
            <a:r>
              <a:rPr lang="ko-KR" altLang="en-US" sz="1600" dirty="0"/>
              <a:t>또는 </a:t>
            </a:r>
            <a:r>
              <a:rPr lang="en-US" altLang="ko-KR" sz="1600" dirty="0"/>
              <a:t>AMBA5 Bus Interface</a:t>
            </a:r>
            <a:r>
              <a:rPr lang="ko-KR" altLang="en-US" sz="1600" dirty="0"/>
              <a:t>를 사용 가능</a:t>
            </a:r>
            <a:endParaRPr lang="en-US" altLang="ko-KR" sz="1600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A159E141-4D47-47A8-861A-BB7E3B03F9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0920" r="10705"/>
          <a:stretch/>
        </p:blipFill>
        <p:spPr>
          <a:xfrm>
            <a:off x="6321889" y="1864826"/>
            <a:ext cx="5870111" cy="499317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16403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8F9201-47F4-4BD2-9EEC-DDC7E4F1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LG V30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A15F29-462C-4531-ADE2-A8AD6356F4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0059" y="2222287"/>
            <a:ext cx="5744528" cy="363876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2018~</a:t>
            </a:r>
            <a:r>
              <a:rPr lang="ko-KR" altLang="en-US" dirty="0"/>
              <a:t>현재 사용 중인 스마트폰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SPEC : LG-V300 75.4x151.7x7.3</a:t>
            </a:r>
          </a:p>
          <a:p>
            <a:r>
              <a:rPr lang="en-US" altLang="ko-KR" dirty="0"/>
              <a:t>AP : Qualcomm Snapdragon 835 Soc</a:t>
            </a:r>
          </a:p>
          <a:p>
            <a:pPr marL="0" indent="0">
              <a:buNone/>
            </a:pPr>
            <a:r>
              <a:rPr lang="en-US" altLang="ko-KR" dirty="0"/>
              <a:t>SPEC)</a:t>
            </a:r>
          </a:p>
          <a:p>
            <a:pPr marL="0" indent="0">
              <a:buNone/>
            </a:pPr>
            <a:r>
              <a:rPr lang="en-US" altLang="ko-KR" dirty="0"/>
              <a:t>CPU: </a:t>
            </a:r>
            <a:r>
              <a:rPr lang="en-US" altLang="ko-KR" dirty="0" err="1"/>
              <a:t>big.LITTLE</a:t>
            </a:r>
            <a:r>
              <a:rPr lang="en-US" altLang="ko-KR" dirty="0"/>
              <a:t> </a:t>
            </a:r>
            <a:r>
              <a:rPr lang="ko-KR" altLang="en-US" dirty="0"/>
              <a:t>구성 </a:t>
            </a:r>
            <a:r>
              <a:rPr lang="en-US" altLang="ko-KR" dirty="0"/>
              <a:t>Octa Core Processor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en-US" altLang="ko-KR" dirty="0" err="1"/>
              <a:t>Kryo</a:t>
            </a:r>
            <a:r>
              <a:rPr lang="en-US" altLang="ko-KR" dirty="0"/>
              <a:t> 280 Gold 2.35Ghz x 4 + Silver 1.9Ghz x 4&gt;</a:t>
            </a:r>
          </a:p>
          <a:p>
            <a:pPr marL="0" indent="0">
              <a:buNone/>
            </a:pPr>
            <a:r>
              <a:rPr lang="en-US" altLang="ko-KR" dirty="0"/>
              <a:t>&lt;Cortex-A73 Custom x4 + Cortex-A53 Custom x 4&gt;</a:t>
            </a:r>
          </a:p>
          <a:p>
            <a:pPr marL="0" indent="0">
              <a:buNone/>
            </a:pPr>
            <a:r>
              <a:rPr lang="en-US" altLang="ko-KR" dirty="0"/>
              <a:t>GPU : Qualcomm Adreno 540</a:t>
            </a:r>
          </a:p>
          <a:p>
            <a:pPr marL="0" indent="0">
              <a:buNone/>
            </a:pPr>
            <a:r>
              <a:rPr lang="en-US" altLang="ko-KR" dirty="0"/>
              <a:t>Memory : 4GB LPDDR4X SDRAM</a:t>
            </a:r>
          </a:p>
          <a:p>
            <a:pPr marL="0" indent="0">
              <a:buNone/>
            </a:pPr>
            <a:r>
              <a:rPr lang="ko-KR" altLang="en-US" dirty="0"/>
              <a:t>후면 </a:t>
            </a:r>
            <a:r>
              <a:rPr lang="en-US" altLang="ko-KR" dirty="0"/>
              <a:t>: 1600</a:t>
            </a:r>
            <a:r>
              <a:rPr lang="ko-KR" altLang="en-US" dirty="0"/>
              <a:t>만 화소</a:t>
            </a:r>
            <a:r>
              <a:rPr lang="en-US" altLang="ko-KR" dirty="0"/>
              <a:t>,</a:t>
            </a:r>
            <a:r>
              <a:rPr lang="ko-KR" altLang="en-US" dirty="0"/>
              <a:t> 전면 </a:t>
            </a:r>
            <a:r>
              <a:rPr lang="en-US" altLang="ko-KR" dirty="0"/>
              <a:t>: 370</a:t>
            </a:r>
            <a:r>
              <a:rPr lang="ko-KR" altLang="en-US" dirty="0"/>
              <a:t>만 화소</a:t>
            </a:r>
          </a:p>
        </p:txBody>
      </p:sp>
      <p:pic>
        <p:nvPicPr>
          <p:cNvPr id="6" name="내용 개체 틀 5" descr="시계이(가) 표시된 사진&#10;&#10;자동 생성된 설명">
            <a:extLst>
              <a:ext uri="{FF2B5EF4-FFF2-40B4-BE49-F238E27FC236}">
                <a16:creationId xmlns:a16="http://schemas.microsoft.com/office/drawing/2014/main" id="{06C5481D-A7EF-437C-955D-E5EFBA7CAD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5649" t="13996" r="11300" b="7711"/>
          <a:stretch/>
        </p:blipFill>
        <p:spPr>
          <a:xfrm rot="5400000">
            <a:off x="4932360" y="3067085"/>
            <a:ext cx="4954553" cy="2627277"/>
          </a:xfrm>
        </p:spPr>
      </p:pic>
    </p:spTree>
    <p:extLst>
      <p:ext uri="{BB962C8B-B14F-4D97-AF65-F5344CB8AC3E}">
        <p14:creationId xmlns:p14="http://schemas.microsoft.com/office/powerpoint/2010/main" val="2920675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D30EB1-DE3E-4CDE-B898-5BEEBC1DB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Snapdragon 835 Soc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F12E5-588D-42B9-8F5A-EB8FC6FC92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905046"/>
            <a:ext cx="4573602" cy="4952954"/>
          </a:xfrm>
        </p:spPr>
        <p:txBody>
          <a:bodyPr/>
          <a:lstStyle/>
          <a:p>
            <a:r>
              <a:rPr lang="en-US" altLang="ko-KR" dirty="0"/>
              <a:t>Qualcomm</a:t>
            </a:r>
            <a:r>
              <a:rPr lang="ko-KR" altLang="en-US" dirty="0"/>
              <a:t>사에서 생산하는 </a:t>
            </a:r>
            <a:r>
              <a:rPr lang="en-US" altLang="ko-KR" dirty="0"/>
              <a:t>AP</a:t>
            </a:r>
            <a:r>
              <a:rPr lang="ko-KR" altLang="en-US" dirty="0"/>
              <a:t>로 </a:t>
            </a:r>
            <a:r>
              <a:rPr lang="en-US" altLang="ko-KR" dirty="0"/>
              <a:t>CPU</a:t>
            </a:r>
            <a:r>
              <a:rPr lang="ko-KR" altLang="en-US" dirty="0"/>
              <a:t>는 </a:t>
            </a:r>
            <a:r>
              <a:rPr lang="en-US" altLang="ko-KR" dirty="0"/>
              <a:t>ARMv8-A</a:t>
            </a:r>
            <a:r>
              <a:rPr lang="ko-KR" altLang="en-US" dirty="0"/>
              <a:t>기반의 </a:t>
            </a:r>
            <a:r>
              <a:rPr lang="en-US" altLang="ko-KR" dirty="0"/>
              <a:t>Cortex-A73</a:t>
            </a:r>
            <a:r>
              <a:rPr lang="ko-KR" altLang="en-US" dirty="0"/>
              <a:t>을 개조한 </a:t>
            </a:r>
            <a:r>
              <a:rPr lang="en-US" altLang="ko-KR" dirty="0" err="1"/>
              <a:t>Kryo</a:t>
            </a:r>
            <a:r>
              <a:rPr lang="en-US" altLang="ko-KR" dirty="0"/>
              <a:t> 280 Gold 2.35GHz x 4</a:t>
            </a:r>
            <a:r>
              <a:rPr lang="ko-KR" altLang="en-US" dirty="0"/>
              <a:t>와 </a:t>
            </a:r>
            <a:r>
              <a:rPr lang="en-US" altLang="ko-KR" dirty="0"/>
              <a:t>Cortex-A53</a:t>
            </a:r>
            <a:r>
              <a:rPr lang="ko-KR" altLang="en-US" dirty="0"/>
              <a:t>을 개조한 </a:t>
            </a:r>
            <a:r>
              <a:rPr lang="en-US" altLang="ko-KR" dirty="0" err="1"/>
              <a:t>Kryo</a:t>
            </a:r>
            <a:r>
              <a:rPr lang="en-US" altLang="ko-KR" dirty="0"/>
              <a:t> 280 Silver 1.9Ghz x 4</a:t>
            </a:r>
            <a:r>
              <a:rPr lang="ko-KR" altLang="en-US" dirty="0"/>
              <a:t>를 탑재</a:t>
            </a:r>
            <a:endParaRPr lang="en-US" altLang="ko-KR" dirty="0"/>
          </a:p>
          <a:p>
            <a:r>
              <a:rPr lang="en-US" altLang="ko-KR" dirty="0"/>
              <a:t>GPU</a:t>
            </a:r>
            <a:r>
              <a:rPr lang="ko-KR" altLang="en-US" dirty="0"/>
              <a:t>는 </a:t>
            </a:r>
            <a:r>
              <a:rPr lang="en-US" altLang="ko-KR" dirty="0"/>
              <a:t>Qualcomm</a:t>
            </a:r>
            <a:r>
              <a:rPr lang="ko-KR" altLang="en-US" dirty="0"/>
              <a:t>사에서 제조한 독자 프로세서인 </a:t>
            </a:r>
            <a:r>
              <a:rPr lang="en-US" altLang="ko-KR" dirty="0"/>
              <a:t>Adreno 540</a:t>
            </a:r>
            <a:r>
              <a:rPr lang="ko-KR" altLang="en-US" dirty="0"/>
              <a:t>이 탑재</a:t>
            </a:r>
            <a:endParaRPr lang="en-US" altLang="ko-KR" dirty="0"/>
          </a:p>
          <a:p>
            <a:r>
              <a:rPr lang="en-US" altLang="ko-KR" dirty="0"/>
              <a:t>10nm </a:t>
            </a:r>
            <a:r>
              <a:rPr lang="ko-KR" altLang="en-US" dirty="0"/>
              <a:t>제조 공정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(TMI. Qualcomm</a:t>
            </a:r>
            <a:r>
              <a:rPr lang="ko-KR" altLang="en-US" dirty="0"/>
              <a:t>사에서 </a:t>
            </a:r>
            <a:r>
              <a:rPr lang="en-US" altLang="ko-KR" dirty="0"/>
              <a:t>2008</a:t>
            </a:r>
            <a:r>
              <a:rPr lang="ko-KR" altLang="en-US" dirty="0"/>
              <a:t>년 </a:t>
            </a:r>
            <a:r>
              <a:rPr lang="en-US" altLang="ko-KR" dirty="0"/>
              <a:t>ATI</a:t>
            </a:r>
            <a:r>
              <a:rPr lang="ko-KR" altLang="en-US" dirty="0"/>
              <a:t>테크놀로지</a:t>
            </a:r>
            <a:r>
              <a:rPr lang="en-US" altLang="ko-KR" dirty="0"/>
              <a:t>(Radeon </a:t>
            </a:r>
            <a:r>
              <a:rPr lang="ko-KR" altLang="en-US" dirty="0"/>
              <a:t>제조사</a:t>
            </a:r>
            <a:r>
              <a:rPr lang="en-US" altLang="ko-KR" dirty="0"/>
              <a:t>)</a:t>
            </a:r>
            <a:r>
              <a:rPr lang="ko-KR" altLang="en-US" dirty="0"/>
              <a:t>의 사업부를 인수</a:t>
            </a:r>
            <a:r>
              <a:rPr lang="en-US" altLang="ko-KR" dirty="0"/>
              <a:t>, adreno</a:t>
            </a:r>
            <a:r>
              <a:rPr lang="ko-KR" altLang="en-US" dirty="0"/>
              <a:t>를 생산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6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CFAC5F35-67E5-43CC-BEF2-DDFEABF8F9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3602" y="2125464"/>
            <a:ext cx="7618398" cy="4285348"/>
          </a:xfrm>
        </p:spPr>
      </p:pic>
    </p:spTree>
    <p:extLst>
      <p:ext uri="{BB962C8B-B14F-4D97-AF65-F5344CB8AC3E}">
        <p14:creationId xmlns:p14="http://schemas.microsoft.com/office/powerpoint/2010/main" val="1271097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13A60E8-E920-48A2-84E4-2D317447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- Qualcomm </a:t>
            </a:r>
            <a:r>
              <a:rPr lang="en-US" altLang="ko-KR" dirty="0" err="1"/>
              <a:t>Kryo</a:t>
            </a:r>
            <a:r>
              <a:rPr lang="en-US" altLang="ko-KR" dirty="0"/>
              <a:t> 280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C7760D-C110-42B7-8A92-019E4F30B6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930400"/>
            <a:ext cx="4330700" cy="4339771"/>
          </a:xfrm>
        </p:spPr>
        <p:txBody>
          <a:bodyPr/>
          <a:lstStyle/>
          <a:p>
            <a:r>
              <a:rPr lang="en-US" altLang="ko-KR" sz="2000" dirty="0"/>
              <a:t>2.35Ghz</a:t>
            </a:r>
            <a:r>
              <a:rPr lang="ko-KR" altLang="en-US" sz="2000" dirty="0"/>
              <a:t>의 동작 </a:t>
            </a:r>
            <a:r>
              <a:rPr lang="en-US" altLang="ko-KR" sz="2000" dirty="0"/>
              <a:t>clock</a:t>
            </a:r>
            <a:r>
              <a:rPr lang="ko-KR" altLang="en-US" sz="2000" dirty="0"/>
              <a:t>을 가지는 고성능 프로세서인 </a:t>
            </a:r>
            <a:r>
              <a:rPr lang="en-US" altLang="ko-KR" sz="2000" dirty="0"/>
              <a:t>Gold </a:t>
            </a:r>
            <a:r>
              <a:rPr lang="ko-KR" altLang="en-US" sz="2000" dirty="0"/>
              <a:t>버전</a:t>
            </a:r>
            <a:endParaRPr lang="en-US" altLang="ko-KR" sz="2000" dirty="0"/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1.9Ghz</a:t>
            </a:r>
            <a:r>
              <a:rPr lang="ko-KR" altLang="en-US" sz="2000" dirty="0"/>
              <a:t>의 동작 </a:t>
            </a:r>
            <a:r>
              <a:rPr lang="en-US" altLang="ko-KR" sz="2000" dirty="0"/>
              <a:t>clock</a:t>
            </a:r>
            <a:r>
              <a:rPr lang="ko-KR" altLang="en-US" sz="2000" dirty="0"/>
              <a:t>을 가지는 비교적 </a:t>
            </a:r>
            <a:r>
              <a:rPr lang="ko-KR" altLang="en-US" sz="2000" dirty="0" err="1"/>
              <a:t>저성능</a:t>
            </a:r>
            <a:r>
              <a:rPr lang="ko-KR" altLang="en-US" sz="2000" dirty="0"/>
              <a:t> 프로세서인 </a:t>
            </a:r>
            <a:r>
              <a:rPr lang="en-US" altLang="ko-KR" sz="2000" dirty="0"/>
              <a:t>Silver </a:t>
            </a:r>
            <a:r>
              <a:rPr lang="ko-KR" altLang="en-US" sz="2000" dirty="0"/>
              <a:t>버전</a:t>
            </a:r>
            <a:endParaRPr lang="en-US" altLang="ko-KR" sz="2000" dirty="0"/>
          </a:p>
          <a:p>
            <a:r>
              <a:rPr lang="en-US" altLang="ko-KR" sz="2000" dirty="0"/>
              <a:t>Gold </a:t>
            </a:r>
            <a:r>
              <a:rPr lang="ko-KR" altLang="en-US" sz="2000" dirty="0"/>
              <a:t>버전은 </a:t>
            </a:r>
            <a:r>
              <a:rPr lang="en-US" altLang="ko-KR" sz="2000" dirty="0"/>
              <a:t>Cortex-A73</a:t>
            </a:r>
            <a:r>
              <a:rPr lang="ko-KR" altLang="en-US" sz="2000" dirty="0"/>
              <a:t>을 기반</a:t>
            </a:r>
            <a:endParaRPr lang="en-US" altLang="ko-KR" sz="2000" dirty="0"/>
          </a:p>
          <a:p>
            <a:r>
              <a:rPr lang="en-US" altLang="ko-KR" sz="2000" dirty="0"/>
              <a:t>Silver </a:t>
            </a:r>
            <a:r>
              <a:rPr lang="ko-KR" altLang="en-US" sz="2000" dirty="0"/>
              <a:t>버전은 </a:t>
            </a:r>
            <a:r>
              <a:rPr lang="en-US" altLang="ko-KR" sz="2000" dirty="0"/>
              <a:t>Cortex-A53</a:t>
            </a:r>
            <a:r>
              <a:rPr lang="ko-KR" altLang="en-US" sz="2000" dirty="0"/>
              <a:t>을 기반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Qualcomm</a:t>
            </a:r>
            <a:r>
              <a:rPr lang="ko-KR" altLang="en-US" sz="2000" dirty="0"/>
              <a:t>사에서 </a:t>
            </a:r>
            <a:r>
              <a:rPr lang="en-US" altLang="ko-KR" sz="2000" dirty="0"/>
              <a:t>custom design</a:t>
            </a:r>
            <a:r>
              <a:rPr lang="ko-KR" altLang="en-US" sz="2000" dirty="0"/>
              <a:t>을 통해 제조한 모델이다</a:t>
            </a:r>
            <a:r>
              <a:rPr lang="en-US" altLang="ko-KR" sz="2000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내용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7535701B-6570-4CBA-8D5B-104B3935B8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30701" y="1930400"/>
            <a:ext cx="7861300" cy="3930650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EE9E953-4785-4C16-8A4F-74DE8BA46DCD}"/>
              </a:ext>
            </a:extLst>
          </p:cNvPr>
          <p:cNvSpPr/>
          <p:nvPr/>
        </p:nvSpPr>
        <p:spPr>
          <a:xfrm rot="2747630">
            <a:off x="8374821" y="4200743"/>
            <a:ext cx="503872" cy="529398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260A068-644E-4987-9D5E-F0CDC0FF4500}"/>
              </a:ext>
            </a:extLst>
          </p:cNvPr>
          <p:cNvCxnSpPr/>
          <p:nvPr/>
        </p:nvCxnSpPr>
        <p:spPr>
          <a:xfrm>
            <a:off x="3759200" y="2540000"/>
            <a:ext cx="4502151" cy="18288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B7CDCD-49CD-4964-AF72-C594C87A65FE}"/>
              </a:ext>
            </a:extLst>
          </p:cNvPr>
          <p:cNvSpPr/>
          <p:nvPr/>
        </p:nvSpPr>
        <p:spPr>
          <a:xfrm rot="2602059">
            <a:off x="8661401" y="4549870"/>
            <a:ext cx="330763" cy="435429"/>
          </a:xfrm>
          <a:prstGeom prst="rect">
            <a:avLst/>
          </a:prstGeom>
          <a:noFill/>
          <a:ln w="762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10F2833-CD75-4C41-841C-EFCF74617587}"/>
              </a:ext>
            </a:extLst>
          </p:cNvPr>
          <p:cNvCxnSpPr/>
          <p:nvPr/>
        </p:nvCxnSpPr>
        <p:spPr>
          <a:xfrm>
            <a:off x="4060975" y="3429000"/>
            <a:ext cx="4565782" cy="1401599"/>
          </a:xfrm>
          <a:prstGeom prst="straightConnector1">
            <a:avLst/>
          </a:prstGeom>
          <a:ln w="762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784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13A60E8-E920-48A2-84E4-2D317447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altLang="ko-KR" dirty="0"/>
              <a:t>- Cortex-A73</a:t>
            </a:r>
            <a:endParaRPr lang="ko-KR" alt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D6CA4FC-FE2D-4E5C-B22C-2240F915B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1" y="1937916"/>
            <a:ext cx="7471945" cy="4920084"/>
          </a:xfrm>
        </p:spPr>
        <p:txBody>
          <a:bodyPr>
            <a:normAutofit/>
          </a:bodyPr>
          <a:lstStyle/>
          <a:p>
            <a:r>
              <a:rPr lang="en-US" sz="2400" dirty="0"/>
              <a:t>ARMv8-A Microarchitecture </a:t>
            </a:r>
            <a:r>
              <a:rPr lang="ko-KR" altLang="en-US" sz="2400" dirty="0"/>
              <a:t>기반 프로세서</a:t>
            </a:r>
            <a:endParaRPr lang="en-US" altLang="ko-KR" sz="2400" dirty="0"/>
          </a:p>
          <a:p>
            <a:r>
              <a:rPr lang="ko-KR" altLang="en-US" sz="2400" dirty="0"/>
              <a:t>주로 보조프로세서로 </a:t>
            </a:r>
            <a:r>
              <a:rPr lang="en-US" altLang="ko-KR" sz="2400" dirty="0"/>
              <a:t>Cortex-A53</a:t>
            </a:r>
            <a:r>
              <a:rPr lang="ko-KR" altLang="en-US" sz="2400" dirty="0"/>
              <a:t>을 사용한다</a:t>
            </a:r>
            <a:r>
              <a:rPr lang="en-US" altLang="ko-KR" sz="2400" dirty="0"/>
              <a:t>(</a:t>
            </a:r>
            <a:r>
              <a:rPr lang="en-US" altLang="ko-KR" sz="2400" dirty="0" err="1"/>
              <a:t>big.LITTLE</a:t>
            </a:r>
            <a:r>
              <a:rPr lang="en-US" altLang="ko-KR" sz="2400" dirty="0"/>
              <a:t>)</a:t>
            </a:r>
          </a:p>
          <a:p>
            <a:r>
              <a:rPr lang="en-US" sz="2400" dirty="0"/>
              <a:t>64kbyte</a:t>
            </a:r>
            <a:r>
              <a:rPr lang="ko-KR" altLang="en-US" sz="2400" dirty="0"/>
              <a:t>의 </a:t>
            </a:r>
            <a:r>
              <a:rPr lang="en-US" altLang="ko-KR" sz="2400" dirty="0"/>
              <a:t>L1 Instruction Cache/ 32-64kbyte</a:t>
            </a:r>
            <a:r>
              <a:rPr lang="ko-KR" altLang="en-US" sz="2400" dirty="0"/>
              <a:t>의 </a:t>
            </a:r>
            <a:r>
              <a:rPr lang="en-US" altLang="ko-KR" sz="2400" dirty="0"/>
              <a:t>L1 Data Cache</a:t>
            </a:r>
          </a:p>
          <a:p>
            <a:r>
              <a:rPr lang="en-US" sz="2400" dirty="0"/>
              <a:t>~8Mbyte</a:t>
            </a:r>
            <a:r>
              <a:rPr lang="ko-KR" altLang="en-US" sz="2400" dirty="0"/>
              <a:t>의 </a:t>
            </a:r>
            <a:r>
              <a:rPr lang="en-US" altLang="ko-KR" sz="2400" dirty="0"/>
              <a:t>L2 Cache</a:t>
            </a:r>
            <a:r>
              <a:rPr lang="ko-KR" altLang="en-US" sz="2400" dirty="0"/>
              <a:t> 탑재</a:t>
            </a:r>
            <a:r>
              <a:rPr lang="en-US" altLang="ko-KR" sz="2400" dirty="0"/>
              <a:t>, 128bit</a:t>
            </a:r>
            <a:r>
              <a:rPr lang="ko-KR" altLang="en-US" sz="2400" dirty="0"/>
              <a:t> </a:t>
            </a:r>
            <a:r>
              <a:rPr lang="en-US" altLang="ko-KR" sz="2400" dirty="0"/>
              <a:t>AMBA4</a:t>
            </a:r>
            <a:r>
              <a:rPr lang="ko-KR" altLang="en-US" sz="2400" dirty="0"/>
              <a:t> </a:t>
            </a:r>
            <a:r>
              <a:rPr lang="en-US" altLang="ko-KR" sz="2400" dirty="0"/>
              <a:t>interface</a:t>
            </a:r>
            <a:r>
              <a:rPr lang="ko-KR" altLang="en-US" sz="2400" dirty="0"/>
              <a:t>를 사용 </a:t>
            </a:r>
            <a:r>
              <a:rPr lang="en-US" altLang="ko-KR" sz="2400" dirty="0"/>
              <a:t>-&gt; Cortex-A53</a:t>
            </a:r>
            <a:r>
              <a:rPr lang="ko-KR" altLang="en-US" sz="2400" dirty="0"/>
              <a:t>을 보조프로세서로 사용 가능</a:t>
            </a:r>
            <a:r>
              <a:rPr lang="en-US" altLang="ko-KR" sz="2400" dirty="0"/>
              <a:t>.</a:t>
            </a:r>
          </a:p>
          <a:p>
            <a:r>
              <a:rPr lang="en-US" altLang="ko-KR" sz="2800" dirty="0"/>
              <a:t>2-wide(=2-way) decode out-of-order superscalar pipeline </a:t>
            </a:r>
            <a:r>
              <a:rPr lang="ko-KR" altLang="en-US" sz="2800" dirty="0"/>
              <a:t>채택</a:t>
            </a:r>
            <a:endParaRPr lang="en-US" sz="2400" dirty="0"/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F40DA103-E985-4D3A-BCCB-A984736762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37706" y="1937916"/>
            <a:ext cx="4588533" cy="492008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92468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B74E0-3E78-4ADE-9AE1-5255EA143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번외</a:t>
            </a:r>
            <a:r>
              <a:rPr lang="en-US" altLang="ko-KR" dirty="0"/>
              <a:t>1. Apple </a:t>
            </a:r>
            <a:r>
              <a:rPr lang="en-US" altLang="ko-KR" dirty="0" err="1"/>
              <a:t>iphone</a:t>
            </a:r>
            <a:r>
              <a:rPr lang="en-US" altLang="ko-KR" dirty="0"/>
              <a:t> 5s</a:t>
            </a:r>
            <a:endParaRPr lang="ko-KR" altLang="en-US" dirty="0"/>
          </a:p>
        </p:txBody>
      </p:sp>
      <p:pic>
        <p:nvPicPr>
          <p:cNvPr id="6" name="내용 개체 틀 5" descr="모니터, 테이블, 화면이(가) 표시된 사진&#10;&#10;자동 생성된 설명">
            <a:extLst>
              <a:ext uri="{FF2B5EF4-FFF2-40B4-BE49-F238E27FC236}">
                <a16:creationId xmlns:a16="http://schemas.microsoft.com/office/drawing/2014/main" id="{EC874644-3598-40F4-8B12-550DABE9BC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5400000">
            <a:off x="5999114" y="2970016"/>
            <a:ext cx="4844579" cy="2726115"/>
          </a:xfrm>
        </p:spPr>
      </p:pic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7129096-C763-485B-A317-C3D633687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910784"/>
            <a:ext cx="7058346" cy="4947216"/>
          </a:xfrm>
        </p:spPr>
        <p:txBody>
          <a:bodyPr/>
          <a:lstStyle/>
          <a:p>
            <a:r>
              <a:rPr lang="en-US" altLang="ko-KR" dirty="0"/>
              <a:t>SPEC : Apple A1530 58.6x123.8x7.6</a:t>
            </a:r>
          </a:p>
          <a:p>
            <a:r>
              <a:rPr lang="en-US" altLang="ko-KR" dirty="0"/>
              <a:t>AP : Apple A7 SoC</a:t>
            </a:r>
          </a:p>
          <a:p>
            <a:pPr marL="0" indent="0">
              <a:buNone/>
            </a:pPr>
            <a:r>
              <a:rPr lang="en-US" altLang="ko-KR" dirty="0"/>
              <a:t>SPEC)</a:t>
            </a:r>
          </a:p>
          <a:p>
            <a:pPr marL="0" indent="0">
              <a:buNone/>
            </a:pPr>
            <a:r>
              <a:rPr lang="en-US" altLang="ko-KR" dirty="0"/>
              <a:t>CPU : Dual Core Processor</a:t>
            </a:r>
          </a:p>
          <a:p>
            <a:pPr marL="0" indent="0">
              <a:buNone/>
            </a:pPr>
            <a:r>
              <a:rPr lang="en-US" altLang="ko-KR" dirty="0"/>
              <a:t>&lt;Apple Cyclone 1.3Ghz x 2(ARMv8-A </a:t>
            </a:r>
            <a:r>
              <a:rPr lang="ko-KR" altLang="en-US" dirty="0"/>
              <a:t>기반</a:t>
            </a:r>
            <a:r>
              <a:rPr lang="en-US" altLang="ko-KR" dirty="0"/>
              <a:t>)&gt;</a:t>
            </a:r>
          </a:p>
          <a:p>
            <a:pPr marL="0" indent="0">
              <a:buNone/>
            </a:pPr>
            <a:r>
              <a:rPr lang="en-US" altLang="ko-KR" dirty="0"/>
              <a:t>(Cortex-A53</a:t>
            </a:r>
            <a:r>
              <a:rPr lang="ko-KR" altLang="en-US" dirty="0"/>
              <a:t>과 같은 </a:t>
            </a:r>
            <a:r>
              <a:rPr lang="en-US" altLang="ko-KR" dirty="0"/>
              <a:t>SPEC</a:t>
            </a:r>
            <a:r>
              <a:rPr lang="ko-KR" altLang="en-US" dirty="0"/>
              <a:t>으로 예상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Motion Coprocessor Apple M7(ARMv7-M </a:t>
            </a:r>
            <a:r>
              <a:rPr lang="ko-KR" altLang="en-US" dirty="0"/>
              <a:t>기반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&lt;Cortex-M3 150Mhz&gt;</a:t>
            </a:r>
          </a:p>
          <a:p>
            <a:pPr marL="0" indent="0">
              <a:buNone/>
            </a:pPr>
            <a:r>
              <a:rPr lang="en-US" altLang="ko-KR" dirty="0"/>
              <a:t>GPU : Qualcomm Adreno 540</a:t>
            </a:r>
          </a:p>
          <a:p>
            <a:pPr marL="0" indent="0">
              <a:buNone/>
            </a:pPr>
            <a:r>
              <a:rPr lang="en-US" altLang="ko-KR" dirty="0"/>
              <a:t>Memory : 4GB LPDDR4X SDRAM</a:t>
            </a:r>
          </a:p>
          <a:p>
            <a:pPr marL="0" indent="0">
              <a:buNone/>
            </a:pPr>
            <a:r>
              <a:rPr lang="ko-KR" altLang="en-US" dirty="0"/>
              <a:t>후면 </a:t>
            </a:r>
            <a:r>
              <a:rPr lang="en-US" altLang="ko-KR" dirty="0"/>
              <a:t>: 1600</a:t>
            </a:r>
            <a:r>
              <a:rPr lang="ko-KR" altLang="en-US" dirty="0"/>
              <a:t>만 화소</a:t>
            </a:r>
            <a:r>
              <a:rPr lang="en-US" altLang="ko-KR" dirty="0"/>
              <a:t>,</a:t>
            </a:r>
            <a:r>
              <a:rPr lang="ko-KR" altLang="en-US" dirty="0"/>
              <a:t> 전면 </a:t>
            </a:r>
            <a:r>
              <a:rPr lang="en-US" altLang="ko-KR" dirty="0"/>
              <a:t>: 370</a:t>
            </a:r>
            <a:r>
              <a:rPr lang="ko-KR" altLang="en-US" dirty="0"/>
              <a:t>만 화소</a:t>
            </a:r>
          </a:p>
        </p:txBody>
      </p:sp>
    </p:spTree>
    <p:extLst>
      <p:ext uri="{BB962C8B-B14F-4D97-AF65-F5344CB8AC3E}">
        <p14:creationId xmlns:p14="http://schemas.microsoft.com/office/powerpoint/2010/main" val="411012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13A60E8-E920-48A2-84E4-2D317447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dirty="0"/>
              <a:t>- Apple A7 SoC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EA634C7-C2FC-4DA0-B3F9-5890B045F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946274"/>
            <a:ext cx="7281907" cy="49076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2000" dirty="0"/>
              <a:t>ARMv8-A Microarchitecture</a:t>
            </a:r>
            <a:r>
              <a:rPr lang="ko-KR" altLang="en-US" sz="2000" dirty="0"/>
              <a:t>기반 </a:t>
            </a:r>
            <a:r>
              <a:rPr lang="en-US" altLang="ko-KR" sz="2000" dirty="0"/>
              <a:t>Apple </a:t>
            </a:r>
            <a:r>
              <a:rPr lang="ko-KR" altLang="en-US" sz="2000" dirty="0"/>
              <a:t>독자 </a:t>
            </a:r>
            <a:r>
              <a:rPr lang="en-US" altLang="ko-KR" sz="2000" dirty="0"/>
              <a:t>Swift Architecture</a:t>
            </a:r>
            <a:r>
              <a:rPr lang="ko-KR" altLang="en-US" sz="2000" dirty="0"/>
              <a:t>를 채택한 </a:t>
            </a:r>
            <a:r>
              <a:rPr lang="en-US" altLang="ko-KR" sz="2000" dirty="0"/>
              <a:t>1.3Ghz Cyclone Processor</a:t>
            </a:r>
            <a:r>
              <a:rPr lang="ko-KR" altLang="en-US" sz="2000" dirty="0"/>
              <a:t>가 </a:t>
            </a:r>
            <a:r>
              <a:rPr lang="en-US" altLang="ko-KR" sz="2000" dirty="0"/>
              <a:t>2</a:t>
            </a:r>
            <a:r>
              <a:rPr lang="ko-KR" altLang="en-US" sz="2000" dirty="0"/>
              <a:t>개 들어가</a:t>
            </a:r>
            <a:r>
              <a:rPr lang="en-US" altLang="ko-KR" sz="2000" dirty="0"/>
              <a:t> </a:t>
            </a:r>
            <a:r>
              <a:rPr lang="ko-KR" altLang="en-US" sz="2000" dirty="0"/>
              <a:t>있음</a:t>
            </a:r>
            <a:r>
              <a:rPr lang="en-US" altLang="ko-KR" sz="2000" dirty="0"/>
              <a:t>. </a:t>
            </a:r>
          </a:p>
          <a:p>
            <a:pPr latinLnBrk="0"/>
            <a:r>
              <a:rPr lang="ko-KR" altLang="en-US" sz="2000" dirty="0"/>
              <a:t>각</a:t>
            </a:r>
            <a:r>
              <a:rPr lang="en-US" altLang="ko-KR" sz="2000" dirty="0"/>
              <a:t> </a:t>
            </a:r>
            <a:r>
              <a:rPr lang="ko-KR" altLang="en-US" sz="2000" dirty="0"/>
              <a:t>코어 별 </a:t>
            </a:r>
            <a:r>
              <a:rPr lang="en-US" altLang="ko-KR" sz="2000" dirty="0"/>
              <a:t>L1</a:t>
            </a:r>
            <a:r>
              <a:rPr lang="ko-KR" altLang="en-US" sz="2000" dirty="0"/>
              <a:t> </a:t>
            </a:r>
            <a:r>
              <a:rPr lang="en-US" altLang="ko-KR" sz="2000" dirty="0"/>
              <a:t>Instruction cache 64kbyte, Data cache 64kbyte</a:t>
            </a:r>
          </a:p>
          <a:p>
            <a:pPr latinLnBrk="0"/>
            <a:r>
              <a:rPr lang="ko-KR" altLang="en-US" sz="2000" dirty="0"/>
              <a:t>공유 </a:t>
            </a:r>
            <a:r>
              <a:rPr lang="en-US" altLang="ko-KR" sz="2000" dirty="0"/>
              <a:t>L2 Cache 1Mbyte </a:t>
            </a:r>
          </a:p>
          <a:p>
            <a:pPr latinLnBrk="0"/>
            <a:r>
              <a:rPr lang="en-US" altLang="ko-KR" sz="2000" dirty="0"/>
              <a:t>L3 Cache 4Mbyte. </a:t>
            </a:r>
          </a:p>
          <a:p>
            <a:pPr latinLnBrk="0"/>
            <a:r>
              <a:rPr lang="en-US" altLang="ko-KR" sz="2000" dirty="0"/>
              <a:t>28nm </a:t>
            </a:r>
            <a:r>
              <a:rPr lang="ko-KR" altLang="en-US" sz="2000" dirty="0"/>
              <a:t>제조 공정</a:t>
            </a:r>
            <a:endParaRPr lang="en-US" altLang="ko-KR" sz="2000" dirty="0"/>
          </a:p>
          <a:p>
            <a:pPr latinLnBrk="0"/>
            <a:r>
              <a:rPr lang="en-US" altLang="ko-KR" sz="2000" dirty="0"/>
              <a:t>GPU : </a:t>
            </a:r>
            <a:r>
              <a:rPr lang="en-US" altLang="ko-KR" sz="2000" dirty="0" err="1"/>
              <a:t>PowerVR</a:t>
            </a:r>
            <a:r>
              <a:rPr lang="en-US" altLang="ko-KR" sz="2000" dirty="0"/>
              <a:t> G6430 chipset(Series6 Rogue =&gt; Cortex-A15 x 2 + Cortex-A7 x2 Quad Core)</a:t>
            </a:r>
          </a:p>
          <a:p>
            <a:pPr marL="0" indent="0" latinLnBrk="0">
              <a:buNone/>
            </a:pPr>
            <a:r>
              <a:rPr lang="en-US" altLang="ko-KR" sz="2000" dirty="0"/>
              <a:t>(TMI2 : </a:t>
            </a:r>
            <a:r>
              <a:rPr lang="en-US" altLang="ko-KR" sz="2000" dirty="0" err="1"/>
              <a:t>PowerVR</a:t>
            </a:r>
            <a:r>
              <a:rPr lang="ko-KR" altLang="en-US" sz="2000" dirty="0"/>
              <a:t>은 </a:t>
            </a:r>
            <a:r>
              <a:rPr lang="en-US" altLang="ko-KR" sz="2000" dirty="0"/>
              <a:t>imagination Technology</a:t>
            </a:r>
            <a:r>
              <a:rPr lang="ko-KR" altLang="en-US" sz="2000" dirty="0"/>
              <a:t>의 그래픽 사업 부문</a:t>
            </a:r>
            <a:r>
              <a:rPr lang="en-US" altLang="ko-KR" sz="2000" dirty="0"/>
              <a:t>, </a:t>
            </a:r>
            <a:r>
              <a:rPr lang="ko-KR" altLang="en-US" sz="2000" dirty="0"/>
              <a:t>그래픽 처리 </a:t>
            </a:r>
            <a:r>
              <a:rPr lang="en-US" altLang="ko-KR" sz="2000" dirty="0"/>
              <a:t>H/W, S/W</a:t>
            </a:r>
            <a:r>
              <a:rPr lang="ko-KR" altLang="en-US" sz="2000" dirty="0"/>
              <a:t>를 개발하는 회사</a:t>
            </a:r>
            <a:r>
              <a:rPr lang="en-US" altLang="ko-KR" sz="2000" dirty="0"/>
              <a:t>,</a:t>
            </a:r>
            <a:r>
              <a:rPr lang="ko-KR" altLang="en-US" sz="2000" dirty="0"/>
              <a:t>에서 출시한 </a:t>
            </a:r>
            <a:r>
              <a:rPr lang="en-US" altLang="ko-KR" sz="2000" dirty="0"/>
              <a:t>chipset)</a:t>
            </a:r>
          </a:p>
        </p:txBody>
      </p:sp>
      <p:pic>
        <p:nvPicPr>
          <p:cNvPr id="9" name="내용 개체 틀 8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36FF8E92-3392-49D1-8020-CA7AC3A7A7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3051" r="12512"/>
          <a:stretch/>
        </p:blipFill>
        <p:spPr>
          <a:xfrm>
            <a:off x="7318731" y="1950325"/>
            <a:ext cx="4870888" cy="490767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8A85FCB-0FD6-4426-A0DC-A9F42BBA7262}"/>
              </a:ext>
            </a:extLst>
          </p:cNvPr>
          <p:cNvSpPr/>
          <p:nvPr/>
        </p:nvSpPr>
        <p:spPr>
          <a:xfrm>
            <a:off x="7703344" y="2946400"/>
            <a:ext cx="2031206" cy="91440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3625C9-33F1-421D-BB80-215FA1E5084D}"/>
              </a:ext>
            </a:extLst>
          </p:cNvPr>
          <p:cNvSpPr/>
          <p:nvPr/>
        </p:nvSpPr>
        <p:spPr>
          <a:xfrm>
            <a:off x="7703344" y="3862388"/>
            <a:ext cx="2031206" cy="962025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BE3FD-744A-4B59-9D79-11015EFECD34}"/>
              </a:ext>
            </a:extLst>
          </p:cNvPr>
          <p:cNvSpPr txBox="1"/>
          <p:nvPr/>
        </p:nvSpPr>
        <p:spPr>
          <a:xfrm>
            <a:off x="7781921" y="322671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4CE0E7-72FB-4B54-A1A5-1DDC979394EF}"/>
              </a:ext>
            </a:extLst>
          </p:cNvPr>
          <p:cNvSpPr txBox="1"/>
          <p:nvPr/>
        </p:nvSpPr>
        <p:spPr>
          <a:xfrm>
            <a:off x="7781922" y="42458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8B7E91-3594-4E89-B883-BC27AF4AD509}"/>
              </a:ext>
            </a:extLst>
          </p:cNvPr>
          <p:cNvSpPr/>
          <p:nvPr/>
        </p:nvSpPr>
        <p:spPr>
          <a:xfrm>
            <a:off x="8718947" y="3002756"/>
            <a:ext cx="148828" cy="6334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6396D4-FD63-4A76-BD19-CFA891050712}"/>
              </a:ext>
            </a:extLst>
          </p:cNvPr>
          <p:cNvSpPr/>
          <p:nvPr/>
        </p:nvSpPr>
        <p:spPr>
          <a:xfrm>
            <a:off x="8718947" y="4139488"/>
            <a:ext cx="148828" cy="6334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FFCB9F-4370-46F5-9F47-21E6D519B64D}"/>
              </a:ext>
            </a:extLst>
          </p:cNvPr>
          <p:cNvSpPr/>
          <p:nvPr/>
        </p:nvSpPr>
        <p:spPr>
          <a:xfrm>
            <a:off x="8963025" y="2944812"/>
            <a:ext cx="452438" cy="81756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F7C059-9AD4-4A38-AE44-BA81524C0110}"/>
              </a:ext>
            </a:extLst>
          </p:cNvPr>
          <p:cNvSpPr/>
          <p:nvPr/>
        </p:nvSpPr>
        <p:spPr>
          <a:xfrm>
            <a:off x="8960644" y="4007644"/>
            <a:ext cx="454819" cy="81676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ED5DC1-E015-4A32-B1B1-14B96A9AB52E}"/>
              </a:ext>
            </a:extLst>
          </p:cNvPr>
          <p:cNvSpPr txBox="1"/>
          <p:nvPr/>
        </p:nvSpPr>
        <p:spPr>
          <a:xfrm>
            <a:off x="8548743" y="3109178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    L1</a:t>
            </a:r>
          </a:p>
          <a:p>
            <a:r>
              <a:rPr lang="en-US" altLang="ko-KR" sz="700" dirty="0"/>
              <a:t>Cache</a:t>
            </a:r>
            <a:endParaRPr lang="ko-KR" altLang="en-US" sz="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555FAA-B1D2-4D28-A982-87729DE0D8EF}"/>
              </a:ext>
            </a:extLst>
          </p:cNvPr>
          <p:cNvSpPr txBox="1"/>
          <p:nvPr/>
        </p:nvSpPr>
        <p:spPr>
          <a:xfrm>
            <a:off x="8548743" y="4271229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    L1</a:t>
            </a:r>
          </a:p>
          <a:p>
            <a:r>
              <a:rPr lang="en-US" altLang="ko-KR" sz="700" dirty="0"/>
              <a:t>Cache</a:t>
            </a:r>
            <a:endParaRPr lang="ko-KR" altLang="en-US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00BEF6-795E-4594-A1BC-1A0D34DF17E8}"/>
              </a:ext>
            </a:extLst>
          </p:cNvPr>
          <p:cNvSpPr txBox="1"/>
          <p:nvPr/>
        </p:nvSpPr>
        <p:spPr>
          <a:xfrm>
            <a:off x="8951716" y="3158390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    L2</a:t>
            </a:r>
          </a:p>
          <a:p>
            <a:r>
              <a:rPr lang="en-US" altLang="ko-KR" sz="700" dirty="0"/>
              <a:t>Cache</a:t>
            </a:r>
            <a:endParaRPr lang="ko-KR" altLang="en-US" sz="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561BF9-DE4C-4B90-B440-3D26B2FD0EFF}"/>
              </a:ext>
            </a:extLst>
          </p:cNvPr>
          <p:cNvSpPr txBox="1"/>
          <p:nvPr/>
        </p:nvSpPr>
        <p:spPr>
          <a:xfrm>
            <a:off x="8963051" y="4302305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    L2</a:t>
            </a:r>
          </a:p>
          <a:p>
            <a:r>
              <a:rPr lang="en-US" altLang="ko-KR" sz="700" dirty="0"/>
              <a:t>Cache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476814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0AE7632-38C5-45C6-96C9-5AF2CCE5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앞의 기기들에 들어가는 </a:t>
            </a:r>
            <a:r>
              <a:rPr lang="en-US" altLang="ko-KR" dirty="0"/>
              <a:t>AP</a:t>
            </a:r>
            <a:r>
              <a:rPr lang="ko-KR" altLang="en-US" dirty="0"/>
              <a:t>비교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909C78-EAF5-4349-ACB2-8D4C99A7D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168611"/>
            <a:ext cx="2968707" cy="576262"/>
          </a:xfrm>
        </p:spPr>
        <p:txBody>
          <a:bodyPr/>
          <a:lstStyle/>
          <a:p>
            <a:r>
              <a:rPr lang="en-US" altLang="ko-KR" dirty="0" err="1"/>
              <a:t>Exynos</a:t>
            </a:r>
            <a:r>
              <a:rPr lang="en-US" altLang="ko-KR" dirty="0"/>
              <a:t> 5 5420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0D3E4D-E8AF-4F72-83FF-B949166AF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" y="2744874"/>
            <a:ext cx="2968706" cy="3665938"/>
          </a:xfrm>
        </p:spPr>
        <p:txBody>
          <a:bodyPr>
            <a:normAutofit/>
          </a:bodyPr>
          <a:lstStyle/>
          <a:p>
            <a:r>
              <a:rPr lang="en-US" altLang="ko-KR" dirty="0"/>
              <a:t>2013 3</a:t>
            </a:r>
            <a:r>
              <a:rPr lang="en-US" altLang="ko-KR" baseline="30000" dirty="0"/>
              <a:t>rd</a:t>
            </a:r>
            <a:r>
              <a:rPr lang="en-US" altLang="ko-KR" dirty="0"/>
              <a:t> quarter</a:t>
            </a:r>
          </a:p>
          <a:p>
            <a:r>
              <a:rPr lang="en-US" altLang="ko-KR" dirty="0"/>
              <a:t>ARMv7</a:t>
            </a:r>
          </a:p>
          <a:p>
            <a:r>
              <a:rPr lang="en-US" altLang="ko-KR" dirty="0"/>
              <a:t>A15 1.9Ghz x 4 + A7 1.3Ghz x 4</a:t>
            </a:r>
          </a:p>
          <a:p>
            <a:r>
              <a:rPr lang="en-US" altLang="ko-KR" dirty="0"/>
              <a:t>Mali T628 533Mhz</a:t>
            </a:r>
          </a:p>
          <a:p>
            <a:r>
              <a:rPr lang="en-US" altLang="ko-KR" dirty="0"/>
              <a:t>32bit dual channel LPDDR3 933Mhz</a:t>
            </a:r>
          </a:p>
          <a:p>
            <a:pPr marL="0" indent="0">
              <a:buNone/>
            </a:pPr>
            <a:r>
              <a:rPr lang="en-US" altLang="ko-KR" dirty="0"/>
              <a:t>(Low Power Double Data Rate SDRAM)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9E28C69-41A1-4C32-9160-1DD9A1949C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37410" y="2156417"/>
            <a:ext cx="2968707" cy="576262"/>
          </a:xfrm>
        </p:spPr>
        <p:txBody>
          <a:bodyPr/>
          <a:lstStyle/>
          <a:p>
            <a:r>
              <a:rPr lang="en-US" altLang="ko-KR" dirty="0" err="1"/>
              <a:t>Exynos</a:t>
            </a:r>
            <a:r>
              <a:rPr lang="en-US" altLang="ko-KR" dirty="0"/>
              <a:t> 7 5433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A704A60-A212-4253-8EFB-91D633B267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37413" y="2753265"/>
            <a:ext cx="2968706" cy="3678467"/>
          </a:xfrm>
        </p:spPr>
        <p:txBody>
          <a:bodyPr>
            <a:normAutofit/>
          </a:bodyPr>
          <a:lstStyle/>
          <a:p>
            <a:r>
              <a:rPr lang="en-US" altLang="ko-KR" dirty="0"/>
              <a:t>2014 3</a:t>
            </a:r>
            <a:r>
              <a:rPr lang="en-US" altLang="ko-KR" baseline="30000" dirty="0"/>
              <a:t>rd</a:t>
            </a:r>
            <a:r>
              <a:rPr lang="en-US" altLang="ko-KR" dirty="0"/>
              <a:t> quarter</a:t>
            </a:r>
          </a:p>
          <a:p>
            <a:r>
              <a:rPr lang="en-US" altLang="ko-KR" dirty="0"/>
              <a:t>ARMv8 </a:t>
            </a:r>
          </a:p>
          <a:p>
            <a:r>
              <a:rPr lang="en-US" altLang="ko-KR" dirty="0"/>
              <a:t>A57 1.9Ghz x 4 + A53 1.3Ghz x 4</a:t>
            </a:r>
          </a:p>
          <a:p>
            <a:r>
              <a:rPr lang="en-US" altLang="ko-KR" dirty="0"/>
              <a:t>Mali T760 700Mhz</a:t>
            </a:r>
          </a:p>
          <a:p>
            <a:r>
              <a:rPr lang="en-US" altLang="ko-KR" dirty="0"/>
              <a:t>64bit</a:t>
            </a:r>
            <a:r>
              <a:rPr lang="ko-KR" altLang="en-US" dirty="0"/>
              <a:t> </a:t>
            </a:r>
            <a:r>
              <a:rPr lang="en-US" altLang="ko-KR" dirty="0"/>
              <a:t>dual channel LPDDR3 1066Mhz</a:t>
            </a:r>
            <a:endParaRPr lang="ko-KR" altLang="en-US" dirty="0"/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5053AC43-35CA-4DCC-9039-9E13C08AF28B}"/>
              </a:ext>
            </a:extLst>
          </p:cNvPr>
          <p:cNvSpPr txBox="1">
            <a:spLocks/>
          </p:cNvSpPr>
          <p:nvPr/>
        </p:nvSpPr>
        <p:spPr>
          <a:xfrm>
            <a:off x="2968704" y="2168611"/>
            <a:ext cx="2968707" cy="5762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Apple A7</a:t>
            </a:r>
            <a:endParaRPr lang="ko-KR" altLang="en-US" dirty="0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DDBBA538-9BBC-4501-ADDA-53CD196ECE2A}"/>
              </a:ext>
            </a:extLst>
          </p:cNvPr>
          <p:cNvSpPr txBox="1">
            <a:spLocks/>
          </p:cNvSpPr>
          <p:nvPr/>
        </p:nvSpPr>
        <p:spPr>
          <a:xfrm>
            <a:off x="2968705" y="2757402"/>
            <a:ext cx="2968706" cy="366180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2013 3</a:t>
            </a:r>
            <a:r>
              <a:rPr lang="en-US" altLang="ko-KR" baseline="30000" dirty="0"/>
              <a:t>rd</a:t>
            </a:r>
            <a:r>
              <a:rPr lang="en-US" altLang="ko-KR" dirty="0"/>
              <a:t> quarter</a:t>
            </a:r>
          </a:p>
          <a:p>
            <a:r>
              <a:rPr lang="en-US" altLang="ko-KR" dirty="0"/>
              <a:t>ARMv8</a:t>
            </a:r>
          </a:p>
          <a:p>
            <a:r>
              <a:rPr lang="en-US" altLang="ko-KR" dirty="0"/>
              <a:t>A53 1.3Ghz x 2 (Customized)</a:t>
            </a:r>
          </a:p>
          <a:p>
            <a:r>
              <a:rPr lang="en-US" altLang="ko-KR" dirty="0" err="1"/>
              <a:t>PowerVR</a:t>
            </a:r>
            <a:r>
              <a:rPr lang="en-US" altLang="ko-KR" dirty="0"/>
              <a:t> G6430 450Mhz</a:t>
            </a:r>
          </a:p>
          <a:p>
            <a:r>
              <a:rPr lang="en-US" altLang="ko-KR" dirty="0"/>
              <a:t>64bit single channel LPDDR3 1333Mhz</a:t>
            </a:r>
            <a:endParaRPr lang="ko-KR" altLang="en-US" dirty="0"/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EEDC3D70-F6CE-45F2-AEBE-A6D500141A76}"/>
              </a:ext>
            </a:extLst>
          </p:cNvPr>
          <p:cNvSpPr txBox="1">
            <a:spLocks/>
          </p:cNvSpPr>
          <p:nvPr/>
        </p:nvSpPr>
        <p:spPr>
          <a:xfrm>
            <a:off x="8906117" y="2131027"/>
            <a:ext cx="2968707" cy="5762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Snapdragon 835</a:t>
            </a:r>
            <a:endParaRPr lang="ko-KR" altLang="en-US" dirty="0"/>
          </a:p>
        </p:txBody>
      </p:sp>
      <p:sp>
        <p:nvSpPr>
          <p:cNvPr id="18" name="내용 개체 틀 7">
            <a:extLst>
              <a:ext uri="{FF2B5EF4-FFF2-40B4-BE49-F238E27FC236}">
                <a16:creationId xmlns:a16="http://schemas.microsoft.com/office/drawing/2014/main" id="{8827DF6A-341B-47C6-AB5F-8486E4D51E78}"/>
              </a:ext>
            </a:extLst>
          </p:cNvPr>
          <p:cNvSpPr txBox="1">
            <a:spLocks/>
          </p:cNvSpPr>
          <p:nvPr/>
        </p:nvSpPr>
        <p:spPr>
          <a:xfrm>
            <a:off x="8906117" y="2744873"/>
            <a:ext cx="2968706" cy="366180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2016 4</a:t>
            </a:r>
            <a:r>
              <a:rPr lang="en-US" altLang="ko-KR" baseline="30000" dirty="0"/>
              <a:t>th</a:t>
            </a:r>
            <a:r>
              <a:rPr lang="en-US" altLang="ko-KR" dirty="0"/>
              <a:t> quarter</a:t>
            </a:r>
          </a:p>
          <a:p>
            <a:r>
              <a:rPr lang="en-US" altLang="ko-KR" dirty="0"/>
              <a:t>ARMv8</a:t>
            </a:r>
          </a:p>
          <a:p>
            <a:r>
              <a:rPr lang="en-US" altLang="ko-KR" dirty="0"/>
              <a:t>A73 2.35Ghz x 4 + A53 1.9Ghz x 4 (Customized)</a:t>
            </a:r>
          </a:p>
          <a:p>
            <a:r>
              <a:rPr lang="en-US" altLang="ko-KR" dirty="0"/>
              <a:t>Qualcomm Adreno 540 710Mhz</a:t>
            </a:r>
          </a:p>
          <a:p>
            <a:r>
              <a:rPr lang="en-US" altLang="ko-KR" dirty="0"/>
              <a:t>64bit dual channel LPDDR4X 1866Mhz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1422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66FA6-9F9D-4016-874F-E29F71F1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번외</a:t>
            </a:r>
            <a:r>
              <a:rPr lang="en-US" altLang="ko-KR" dirty="0"/>
              <a:t>2. </a:t>
            </a:r>
            <a:r>
              <a:rPr lang="en-US" altLang="ko-KR" dirty="0" err="1"/>
              <a:t>Playstation</a:t>
            </a:r>
            <a:r>
              <a:rPr lang="en-US" altLang="ko-KR" dirty="0"/>
              <a:t> 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BFE2FF-1021-4138-B7B2-D84FCC38C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98543"/>
            <a:ext cx="7213601" cy="4959457"/>
          </a:xfrm>
        </p:spPr>
        <p:txBody>
          <a:bodyPr/>
          <a:lstStyle/>
          <a:p>
            <a:r>
              <a:rPr lang="ko-KR" altLang="en-US" dirty="0"/>
              <a:t>본가에서 </a:t>
            </a:r>
            <a:r>
              <a:rPr lang="en-US" altLang="ko-KR" dirty="0"/>
              <a:t>Blu-ray Player</a:t>
            </a:r>
            <a:r>
              <a:rPr lang="ko-KR" altLang="en-US" dirty="0"/>
              <a:t>대용으로 사용되는 기기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ARM</a:t>
            </a:r>
            <a:r>
              <a:rPr lang="ko-KR" altLang="en-US" dirty="0"/>
              <a:t> 기반 </a:t>
            </a:r>
            <a:r>
              <a:rPr lang="en-US" altLang="ko-KR" dirty="0"/>
              <a:t>CPU</a:t>
            </a:r>
            <a:r>
              <a:rPr lang="ko-KR" altLang="en-US" dirty="0"/>
              <a:t>가 아닌 </a:t>
            </a:r>
            <a:r>
              <a:rPr lang="en-US" altLang="ko-KR" dirty="0"/>
              <a:t>PowerPC</a:t>
            </a:r>
            <a:r>
              <a:rPr lang="ko-KR" altLang="en-US" dirty="0"/>
              <a:t>기반 </a:t>
            </a:r>
            <a:r>
              <a:rPr lang="en-US" altLang="ko-KR" dirty="0"/>
              <a:t>CPU</a:t>
            </a:r>
            <a:r>
              <a:rPr lang="ko-KR" altLang="en-US" dirty="0"/>
              <a:t>가 탑재</a:t>
            </a:r>
            <a:r>
              <a:rPr lang="en-US" altLang="ko-KR" dirty="0"/>
              <a:t> </a:t>
            </a:r>
            <a:r>
              <a:rPr lang="ko-KR" altLang="en-US" dirty="0"/>
              <a:t>되어있다</a:t>
            </a:r>
            <a:r>
              <a:rPr lang="en-US" altLang="ko-KR" dirty="0"/>
              <a:t>.(</a:t>
            </a:r>
            <a:r>
              <a:rPr lang="ko-KR" altLang="en-US" dirty="0"/>
              <a:t>추가하게 된 이유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(TIM3 : PowerPC</a:t>
            </a:r>
            <a:r>
              <a:rPr lang="ko-KR" altLang="en-US" dirty="0"/>
              <a:t>는 애플</a:t>
            </a:r>
            <a:r>
              <a:rPr lang="en-US" altLang="ko-KR" dirty="0"/>
              <a:t>, IBM,</a:t>
            </a:r>
            <a:r>
              <a:rPr lang="ko-KR" altLang="en-US" dirty="0"/>
              <a:t>모토로라가 같이 개발한 </a:t>
            </a:r>
            <a:r>
              <a:rPr lang="en-US" altLang="ko-KR" dirty="0"/>
              <a:t>RISC</a:t>
            </a:r>
            <a:r>
              <a:rPr lang="ko-KR" altLang="en-US" dirty="0"/>
              <a:t> 방식의 명령 집합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즉 임베디드 기기보다 컴퓨터에 더 가깝다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SPEC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CPU : PowerPC</a:t>
            </a:r>
            <a:r>
              <a:rPr lang="ko-KR" altLang="en-US" dirty="0"/>
              <a:t>기반 </a:t>
            </a:r>
            <a:r>
              <a:rPr lang="en-US" altLang="ko-KR" dirty="0"/>
              <a:t>Cell Broadband Engine 3.2Ghz</a:t>
            </a:r>
          </a:p>
          <a:p>
            <a:pPr marL="0" indent="0">
              <a:buNone/>
            </a:pPr>
            <a:r>
              <a:rPr lang="en-US" altLang="ko-KR" dirty="0"/>
              <a:t>GPU : Nvidia/SCEI RSX Reality Synthesizer 550Mhz</a:t>
            </a:r>
          </a:p>
          <a:p>
            <a:pPr marL="0" indent="0">
              <a:buNone/>
            </a:pPr>
            <a:r>
              <a:rPr lang="en-US" altLang="ko-KR" dirty="0"/>
              <a:t>Memory : 256 MB XDR DRAM, 256MB GDDR3 Video</a:t>
            </a:r>
          </a:p>
          <a:p>
            <a:pPr marL="0" indent="0">
              <a:buNone/>
            </a:pPr>
            <a:r>
              <a:rPr lang="en-US" altLang="ko-KR" dirty="0"/>
              <a:t>Storage : 2.5-inch(</a:t>
            </a:r>
            <a:r>
              <a:rPr lang="ko-KR" altLang="en-US" dirty="0"/>
              <a:t>노트북용</a:t>
            </a:r>
            <a:r>
              <a:rPr lang="en-US" altLang="ko-KR" dirty="0"/>
              <a:t>)SATA </a:t>
            </a:r>
            <a:r>
              <a:rPr lang="en-US" altLang="ko-KR" dirty="0" err="1"/>
              <a:t>hdd</a:t>
            </a:r>
            <a:r>
              <a:rPr lang="en-US" altLang="ko-KR" dirty="0"/>
              <a:t>(up to 500GB)</a:t>
            </a:r>
          </a:p>
          <a:p>
            <a:pPr marL="0" indent="0">
              <a:buNone/>
            </a:pPr>
            <a:r>
              <a:rPr lang="en-US" altLang="ko-KR" dirty="0"/>
              <a:t>(TMI4 : </a:t>
            </a:r>
            <a:r>
              <a:rPr lang="en-US" altLang="ko-KR" dirty="0" err="1"/>
              <a:t>Playstation</a:t>
            </a:r>
            <a:r>
              <a:rPr lang="en-US" altLang="ko-KR" dirty="0"/>
              <a:t> 4</a:t>
            </a:r>
            <a:r>
              <a:rPr lang="ko-KR" altLang="en-US" dirty="0"/>
              <a:t>는 </a:t>
            </a:r>
            <a:r>
              <a:rPr lang="en-US" altLang="ko-KR" dirty="0"/>
              <a:t>AMD x86-64 </a:t>
            </a:r>
            <a:r>
              <a:rPr lang="en-US" altLang="ko-KR" dirty="0" err="1"/>
              <a:t>cpu</a:t>
            </a:r>
            <a:r>
              <a:rPr lang="ko-KR" altLang="en-US" dirty="0"/>
              <a:t>가 탑재</a:t>
            </a:r>
            <a:r>
              <a:rPr lang="en-US" altLang="ko-KR" dirty="0"/>
              <a:t>)</a:t>
            </a:r>
          </a:p>
        </p:txBody>
      </p:sp>
      <p:pic>
        <p:nvPicPr>
          <p:cNvPr id="6" name="내용 개체 틀 5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9D32BC35-678C-4B52-B907-ED84724866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13601" y="1898543"/>
            <a:ext cx="4978400" cy="4978400"/>
          </a:xfrm>
        </p:spPr>
      </p:pic>
    </p:spTree>
    <p:extLst>
      <p:ext uri="{BB962C8B-B14F-4D97-AF65-F5344CB8AC3E}">
        <p14:creationId xmlns:p14="http://schemas.microsoft.com/office/powerpoint/2010/main" val="3225881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45B4E1CE-35B1-4919-9B2F-2AB39046E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2028433"/>
            <a:ext cx="10261602" cy="3022257"/>
          </a:xfrm>
          <a:effectLst/>
        </p:spPr>
        <p:txBody>
          <a:bodyPr anchor="b">
            <a:normAutofit fontScale="90000"/>
          </a:bodyPr>
          <a:lstStyle/>
          <a:p>
            <a:pPr algn="ctr"/>
            <a:r>
              <a:rPr lang="en-US" altLang="ko-KR" sz="19900" dirty="0">
                <a:solidFill>
                  <a:schemeClr val="bg1"/>
                </a:solidFill>
              </a:rPr>
              <a:t>Q&amp;A</a:t>
            </a:r>
            <a:endParaRPr lang="ko-KR" altLang="en-US" sz="19900" dirty="0">
              <a:solidFill>
                <a:schemeClr val="bg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FB305AFF-448D-412F-A2D8-CBCC8819C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6955" y="5747664"/>
            <a:ext cx="8378090" cy="1181206"/>
          </a:xfrm>
          <a:effectLst/>
        </p:spPr>
        <p:txBody>
          <a:bodyPr anchor="t">
            <a:normAutofit/>
          </a:bodyPr>
          <a:lstStyle/>
          <a:p>
            <a:pPr algn="ctr"/>
            <a:r>
              <a:rPr lang="en-US" altLang="ko-KR" sz="2800" dirty="0"/>
              <a:t>- </a:t>
            </a:r>
            <a:r>
              <a:rPr lang="ko-KR" altLang="en-US" sz="2800" dirty="0"/>
              <a:t>감사합니다 </a:t>
            </a:r>
            <a:r>
              <a:rPr lang="en-US" altLang="ko-KR" sz="2800" dirty="0"/>
              <a:t>-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03466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1829C7-BC5E-4205-A520-3D59044C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ARM</a:t>
            </a:r>
            <a:r>
              <a:rPr lang="ko-KR" altLang="en-US" dirty="0"/>
              <a:t> </a:t>
            </a:r>
            <a:r>
              <a:rPr lang="en-US" altLang="ko-KR" dirty="0"/>
              <a:t>Processor?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42B8DC-EEC2-4379-9228-3326EB924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RISC </a:t>
            </a:r>
            <a:r>
              <a:rPr lang="ko-KR" altLang="en-US" dirty="0"/>
              <a:t>설계를 채택한 프로세서로 </a:t>
            </a:r>
            <a:r>
              <a:rPr lang="en-US" altLang="ko-KR" dirty="0"/>
              <a:t>1985</a:t>
            </a:r>
            <a:r>
              <a:rPr lang="ko-KR" altLang="en-US" dirty="0"/>
              <a:t>년 영국에서 개발되었다</a:t>
            </a:r>
            <a:r>
              <a:rPr lang="en-US" altLang="ko-KR" dirty="0"/>
              <a:t>.(Acorn RISC Machine : ARM)</a:t>
            </a:r>
          </a:p>
          <a:p>
            <a:r>
              <a:rPr lang="ko-KR" altLang="en-US" dirty="0"/>
              <a:t>현재는 영국 반도체 회사인 </a:t>
            </a:r>
            <a:r>
              <a:rPr lang="en-US" altLang="ko-KR" dirty="0"/>
              <a:t>ARM </a:t>
            </a:r>
            <a:r>
              <a:rPr lang="ko-KR" altLang="en-US" dirty="0" err="1"/>
              <a:t>홀딩스에서</a:t>
            </a:r>
            <a:r>
              <a:rPr lang="ko-KR" altLang="en-US" dirty="0"/>
              <a:t> 설계하고 </a:t>
            </a:r>
            <a:r>
              <a:rPr lang="ko-KR" altLang="en-US" dirty="0" err="1"/>
              <a:t>라이센싱</a:t>
            </a:r>
            <a:r>
              <a:rPr lang="ko-KR" altLang="en-US" dirty="0"/>
              <a:t>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ARM</a:t>
            </a:r>
            <a:r>
              <a:rPr lang="ko-KR" altLang="en-US" dirty="0"/>
              <a:t>사의 설계를 바탕으로 삼성</a:t>
            </a:r>
            <a:r>
              <a:rPr lang="en-US" altLang="ko-KR" dirty="0"/>
              <a:t>, </a:t>
            </a:r>
            <a:r>
              <a:rPr lang="ko-KR" altLang="en-US" dirty="0" err="1"/>
              <a:t>퀄컴</a:t>
            </a:r>
            <a:r>
              <a:rPr lang="en-US" altLang="ko-KR" dirty="0"/>
              <a:t>, </a:t>
            </a:r>
            <a:r>
              <a:rPr lang="ko-KR" altLang="en-US" dirty="0"/>
              <a:t>엔비디아 등 반도체 회사에서 </a:t>
            </a:r>
            <a:r>
              <a:rPr lang="en-US" altLang="ko-KR" dirty="0"/>
              <a:t>SoC</a:t>
            </a:r>
            <a:r>
              <a:rPr lang="ko-KR" altLang="en-US" dirty="0"/>
              <a:t>로 제조하여 판매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주로</a:t>
            </a:r>
            <a:r>
              <a:rPr lang="en-US" altLang="ko-KR" dirty="0"/>
              <a:t> </a:t>
            </a:r>
            <a:r>
              <a:rPr lang="ko-KR" altLang="en-US" dirty="0"/>
              <a:t>저전력</a:t>
            </a:r>
            <a:r>
              <a:rPr lang="en-US" altLang="ko-KR" dirty="0"/>
              <a:t>, </a:t>
            </a:r>
            <a:r>
              <a:rPr lang="ko-KR" altLang="en-US" dirty="0"/>
              <a:t>고성능의 임베디드 시스템에 주로 장착된다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ARMv1</a:t>
            </a:r>
            <a:r>
              <a:rPr lang="ko-KR" altLang="en-US" dirty="0"/>
              <a:t>부터 </a:t>
            </a:r>
            <a:r>
              <a:rPr lang="en-US" altLang="ko-KR" dirty="0"/>
              <a:t>ARMv8</a:t>
            </a:r>
            <a:r>
              <a:rPr lang="ko-KR" altLang="en-US" dirty="0"/>
              <a:t>까지의 버전이 있으며 </a:t>
            </a:r>
            <a:r>
              <a:rPr lang="en-US" altLang="ko-KR" dirty="0"/>
              <a:t>ARMv7</a:t>
            </a:r>
            <a:r>
              <a:rPr lang="ko-KR" altLang="en-US" dirty="0"/>
              <a:t>부터 </a:t>
            </a:r>
            <a:r>
              <a:rPr lang="en-US" altLang="ko-KR" dirty="0"/>
              <a:t>Cortex</a:t>
            </a:r>
            <a:r>
              <a:rPr lang="ko-KR" altLang="en-US" dirty="0"/>
              <a:t>라는 이름으로 칭해지고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Cortex</a:t>
            </a:r>
            <a:r>
              <a:rPr lang="ko-KR" altLang="en-US" dirty="0"/>
              <a:t>의 라인업에는 </a:t>
            </a:r>
            <a:r>
              <a:rPr lang="en-US" altLang="ko-KR" dirty="0"/>
              <a:t>A,R,M</a:t>
            </a:r>
            <a:r>
              <a:rPr lang="ko-KR" altLang="en-US" dirty="0"/>
              <a:t>이 있는데 </a:t>
            </a:r>
            <a:r>
              <a:rPr lang="en-US" altLang="ko-KR" dirty="0"/>
              <a:t>A</a:t>
            </a:r>
            <a:r>
              <a:rPr lang="ko-KR" altLang="en-US" dirty="0"/>
              <a:t>라인업은 </a:t>
            </a:r>
            <a:r>
              <a:rPr lang="en-US" altLang="ko-KR" dirty="0"/>
              <a:t>MMU</a:t>
            </a:r>
            <a:r>
              <a:rPr lang="ko-KR" altLang="en-US" dirty="0"/>
              <a:t>를 탑재한 고성능 프로세서</a:t>
            </a:r>
            <a:r>
              <a:rPr lang="en-US" altLang="ko-KR" dirty="0"/>
              <a:t>, R</a:t>
            </a:r>
            <a:r>
              <a:rPr lang="ko-KR" altLang="en-US" dirty="0"/>
              <a:t>라인업은 </a:t>
            </a:r>
            <a:r>
              <a:rPr lang="en-US" altLang="ko-KR" dirty="0"/>
              <a:t>MPU</a:t>
            </a:r>
            <a:r>
              <a:rPr lang="ko-KR" altLang="en-US" dirty="0"/>
              <a:t>를 탑재한 프로세서</a:t>
            </a:r>
            <a:r>
              <a:rPr lang="en-US" altLang="ko-KR" dirty="0"/>
              <a:t>, M</a:t>
            </a:r>
            <a:r>
              <a:rPr lang="ko-KR" altLang="en-US" dirty="0"/>
              <a:t>라인업은 초 저전력의 마이크로 컨트롤러 프로세서이다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ARMv8</a:t>
            </a:r>
            <a:r>
              <a:rPr lang="ko-KR" altLang="en-US" dirty="0"/>
              <a:t>부터는 </a:t>
            </a:r>
            <a:r>
              <a:rPr lang="en-US" altLang="ko-KR" dirty="0"/>
              <a:t>64</a:t>
            </a:r>
            <a:r>
              <a:rPr lang="ko-KR" altLang="en-US" dirty="0"/>
              <a:t>비트 명령어를 지원하며 주로 스마트폰에 들어가는 </a:t>
            </a:r>
            <a:r>
              <a:rPr lang="en-US" altLang="ko-KR" dirty="0"/>
              <a:t>A5x,7x </a:t>
            </a:r>
            <a:r>
              <a:rPr lang="ko-KR" altLang="en-US" dirty="0"/>
              <a:t>라인업이 존재한다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5098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CBA4C-38E2-4D59-8371-8E64287E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Galaxy Note 10.1 2014 Edition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7B94EB-6477-47DC-8DBC-7D40501DB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2222287"/>
            <a:ext cx="6096000" cy="4635713"/>
          </a:xfrm>
        </p:spPr>
        <p:txBody>
          <a:bodyPr>
            <a:normAutofit/>
          </a:bodyPr>
          <a:lstStyle/>
          <a:p>
            <a:r>
              <a:rPr lang="ko-KR" altLang="en-US" dirty="0"/>
              <a:t>현재 수업 필기용으로 사용중인 모델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SPEC : SM-P600(WIFI) 243.1x171.4x7.9</a:t>
            </a:r>
          </a:p>
          <a:p>
            <a:r>
              <a:rPr lang="en-US" altLang="ko-KR" dirty="0"/>
              <a:t>AP : Samsung</a:t>
            </a:r>
            <a:r>
              <a:rPr lang="ko-KR" altLang="en-US" dirty="0"/>
              <a:t> </a:t>
            </a:r>
            <a:r>
              <a:rPr lang="en-US" altLang="ko-KR" dirty="0" err="1"/>
              <a:t>Exynos</a:t>
            </a:r>
            <a:r>
              <a:rPr lang="en-US" altLang="ko-KR" dirty="0"/>
              <a:t> 5420 SoC</a:t>
            </a:r>
          </a:p>
          <a:p>
            <a:pPr marL="0" indent="0">
              <a:buNone/>
            </a:pPr>
            <a:r>
              <a:rPr lang="en-US" altLang="ko-KR" dirty="0"/>
              <a:t>SPEC)</a:t>
            </a:r>
          </a:p>
          <a:p>
            <a:pPr marL="0" indent="0">
              <a:buNone/>
            </a:pPr>
            <a:r>
              <a:rPr lang="en-US" altLang="ko-KR" dirty="0"/>
              <a:t>CPU : </a:t>
            </a:r>
            <a:r>
              <a:rPr lang="en-US" altLang="ko-KR" dirty="0" err="1"/>
              <a:t>big.LITTLE</a:t>
            </a:r>
            <a:r>
              <a:rPr lang="en-US" altLang="ko-KR" dirty="0"/>
              <a:t> </a:t>
            </a:r>
            <a:r>
              <a:rPr lang="ko-KR" altLang="en-US" dirty="0"/>
              <a:t>구성 </a:t>
            </a:r>
            <a:r>
              <a:rPr lang="en-US" altLang="ko-KR" dirty="0"/>
              <a:t>Octa Core Processor</a:t>
            </a:r>
          </a:p>
          <a:p>
            <a:pPr marL="0" indent="0">
              <a:buNone/>
            </a:pPr>
            <a:r>
              <a:rPr lang="en-US" altLang="ko-KR" dirty="0"/>
              <a:t>&lt;Cortex-A15 1.9Ghz x 4 + Cortex-A7 1.3Ghz x 4&gt;</a:t>
            </a:r>
          </a:p>
          <a:p>
            <a:pPr marL="0" indent="0">
              <a:buNone/>
            </a:pPr>
            <a:r>
              <a:rPr lang="en-US" altLang="ko-KR" dirty="0"/>
              <a:t>GPU : ARM Mali T628 MP6 533Mhz</a:t>
            </a:r>
          </a:p>
          <a:p>
            <a:pPr marL="0" indent="0">
              <a:buNone/>
            </a:pPr>
            <a:r>
              <a:rPr lang="en-US" altLang="ko-KR" dirty="0"/>
              <a:t>Memory : 3GB LPDDR3 SDRAM</a:t>
            </a:r>
          </a:p>
          <a:p>
            <a:pPr marL="0" indent="0">
              <a:buNone/>
            </a:pPr>
            <a:r>
              <a:rPr lang="en-US" altLang="ko-KR" dirty="0"/>
              <a:t>(Low Power Double Data Rate SDRAM)</a:t>
            </a:r>
          </a:p>
          <a:p>
            <a:pPr marL="0" indent="0">
              <a:buNone/>
            </a:pPr>
            <a:r>
              <a:rPr lang="ko-KR" altLang="en-US" dirty="0"/>
              <a:t>후면 </a:t>
            </a:r>
            <a:r>
              <a:rPr lang="en-US" altLang="ko-KR" dirty="0"/>
              <a:t>: 800</a:t>
            </a:r>
            <a:r>
              <a:rPr lang="ko-KR" altLang="en-US" dirty="0"/>
              <a:t>만 화소</a:t>
            </a:r>
            <a:r>
              <a:rPr lang="en-US" altLang="ko-KR" dirty="0"/>
              <a:t>,</a:t>
            </a:r>
            <a:r>
              <a:rPr lang="ko-KR" altLang="en-US" dirty="0"/>
              <a:t> 전면 </a:t>
            </a:r>
            <a:r>
              <a:rPr lang="en-US" altLang="ko-KR" dirty="0"/>
              <a:t>: 200</a:t>
            </a:r>
            <a:r>
              <a:rPr lang="ko-KR" altLang="en-US" dirty="0"/>
              <a:t>만 화소</a:t>
            </a:r>
            <a:endParaRPr lang="en-US" altLang="ko-KR" dirty="0"/>
          </a:p>
        </p:txBody>
      </p:sp>
      <p:pic>
        <p:nvPicPr>
          <p:cNvPr id="8" name="내용 개체 틀 7" descr="컴퓨터, 앉아있는, 테이블, 모니터이(가) 표시된 사진&#10;&#10;자동 생성된 설명">
            <a:extLst>
              <a:ext uri="{FF2B5EF4-FFF2-40B4-BE49-F238E27FC236}">
                <a16:creationId xmlns:a16="http://schemas.microsoft.com/office/drawing/2014/main" id="{70915C55-ADE5-4990-9129-49B92D687F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8253"/>
          <a:stretch/>
        </p:blipFill>
        <p:spPr>
          <a:xfrm>
            <a:off x="6095999" y="2443406"/>
            <a:ext cx="5932767" cy="3638763"/>
          </a:xfrm>
        </p:spPr>
      </p:pic>
    </p:spTree>
    <p:extLst>
      <p:ext uri="{BB962C8B-B14F-4D97-AF65-F5344CB8AC3E}">
        <p14:creationId xmlns:p14="http://schemas.microsoft.com/office/powerpoint/2010/main" val="393289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B8B2A3-B531-4065-ABBB-CAD5386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/>
              <a:t>Exynos</a:t>
            </a:r>
            <a:r>
              <a:rPr lang="en-US" altLang="ko-KR" dirty="0"/>
              <a:t> 5 5420(Octa) Soc</a:t>
            </a:r>
            <a:endParaRPr lang="en-US" altLang="ko-KR"/>
          </a:p>
        </p:txBody>
      </p:sp>
      <p:pic>
        <p:nvPicPr>
          <p:cNvPr id="8" name="내용 개체 틀 7" descr="스크린샷이(가) 표시된 사진&#10;&#10;자동 생성된 설명">
            <a:extLst>
              <a:ext uri="{FF2B5EF4-FFF2-40B4-BE49-F238E27FC236}">
                <a16:creationId xmlns:a16="http://schemas.microsoft.com/office/drawing/2014/main" id="{B74527EC-90CA-4B5D-86F9-92E9171069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36928" y="2633176"/>
            <a:ext cx="8355072" cy="428197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684C6473-5A47-4563-ACF5-7E9D900F2B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6096000" y="3307644"/>
            <a:ext cx="3257550" cy="1854906"/>
          </a:xfrm>
        </p:spPr>
      </p:pic>
      <p:sp>
        <p:nvSpPr>
          <p:cNvPr id="16" name="내용 개체 틀 6">
            <a:extLst>
              <a:ext uri="{FF2B5EF4-FFF2-40B4-BE49-F238E27FC236}">
                <a16:creationId xmlns:a16="http://schemas.microsoft.com/office/drawing/2014/main" id="{BBFB5908-A07B-4E6F-B27F-D13DD35BD10F}"/>
              </a:ext>
            </a:extLst>
          </p:cNvPr>
          <p:cNvSpPr txBox="1">
            <a:spLocks/>
          </p:cNvSpPr>
          <p:nvPr/>
        </p:nvSpPr>
        <p:spPr>
          <a:xfrm>
            <a:off x="0" y="1964016"/>
            <a:ext cx="3836928" cy="489398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400" dirty="0"/>
              <a:t>ARMv7-A </a:t>
            </a:r>
            <a:r>
              <a:rPr lang="ko-KR" altLang="en-US" sz="2400" dirty="0"/>
              <a:t>기반의 프로세서 </a:t>
            </a:r>
            <a:r>
              <a:rPr lang="en-US" altLang="ko-KR" sz="2400" dirty="0"/>
              <a:t>A15</a:t>
            </a:r>
            <a:r>
              <a:rPr lang="ko-KR" altLang="en-US" sz="2400" dirty="0"/>
              <a:t>와 </a:t>
            </a:r>
            <a:r>
              <a:rPr lang="en-US" altLang="ko-KR" sz="2400" dirty="0"/>
              <a:t>A7</a:t>
            </a:r>
            <a:r>
              <a:rPr lang="ko-KR" altLang="en-US" sz="2400" dirty="0"/>
              <a:t>을 </a:t>
            </a:r>
            <a:r>
              <a:rPr lang="en-US" altLang="ko-KR" sz="2400" dirty="0" err="1"/>
              <a:t>big.LITTLE</a:t>
            </a:r>
            <a:r>
              <a:rPr lang="ko-KR" altLang="en-US" sz="2400" dirty="0"/>
              <a:t>방식으로 사용</a:t>
            </a:r>
            <a:endParaRPr lang="en-US" altLang="ko-KR" sz="2400" dirty="0"/>
          </a:p>
          <a:p>
            <a:pPr latinLnBrk="0"/>
            <a:r>
              <a:rPr lang="en-US" altLang="ko-KR" sz="2400" dirty="0"/>
              <a:t>Cortex-A15(1.9GHz) x 4 + Cortex-A7(1.3GHz) x 4</a:t>
            </a:r>
            <a:r>
              <a:rPr lang="ko-KR" altLang="en-US" sz="2400" dirty="0"/>
              <a:t>로 구성</a:t>
            </a:r>
            <a:endParaRPr lang="en-US" altLang="ko-KR" sz="2400" dirty="0"/>
          </a:p>
          <a:p>
            <a:pPr latinLnBrk="0"/>
            <a:r>
              <a:rPr lang="en-US" altLang="ko-KR" sz="2400" dirty="0"/>
              <a:t>GPU</a:t>
            </a:r>
            <a:r>
              <a:rPr lang="ko-KR" altLang="en-US" sz="2400" dirty="0"/>
              <a:t>는 </a:t>
            </a:r>
            <a:r>
              <a:rPr lang="en-US" altLang="ko-KR" sz="2400" dirty="0"/>
              <a:t>ARM</a:t>
            </a:r>
            <a:r>
              <a:rPr lang="ko-KR" altLang="en-US" sz="2400" dirty="0"/>
              <a:t>의 </a:t>
            </a:r>
            <a:r>
              <a:rPr lang="en-US" altLang="ko-KR" sz="2400" dirty="0"/>
              <a:t>Mali-T628(600Mhz) MP6</a:t>
            </a:r>
            <a:r>
              <a:rPr lang="ko-KR" altLang="en-US" sz="2400" dirty="0"/>
              <a:t>탑재</a:t>
            </a:r>
            <a:endParaRPr lang="en-US" altLang="ko-KR" sz="2400" dirty="0"/>
          </a:p>
          <a:p>
            <a:pPr latinLnBrk="0"/>
            <a:r>
              <a:rPr lang="en-US" altLang="ko-KR" sz="2400" dirty="0"/>
              <a:t>28nm</a:t>
            </a:r>
            <a:r>
              <a:rPr lang="ko-KR" altLang="en-US" sz="2400" dirty="0"/>
              <a:t>의 제조 공정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20631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13A60E8-E920-48A2-84E4-2D317447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dirty="0"/>
              <a:t>- Cortex-A15</a:t>
            </a:r>
            <a:endParaRPr lang="en-US" altLang="ko-KR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347A12F-6743-405A-8F82-C49118217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964016"/>
            <a:ext cx="6342742" cy="4893685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latinLnBrk="0"/>
            <a:r>
              <a:rPr lang="en-US" altLang="ko-KR" sz="2000" dirty="0"/>
              <a:t>ARMv7-A </a:t>
            </a:r>
            <a:r>
              <a:rPr lang="ko-KR" altLang="en-US" sz="2000" dirty="0"/>
              <a:t>기반의 프로세서</a:t>
            </a:r>
            <a:r>
              <a:rPr lang="en-US" altLang="ko-KR" sz="2000" dirty="0"/>
              <a:t>(Thumb-2 </a:t>
            </a:r>
            <a:r>
              <a:rPr lang="ko-KR" altLang="en-US" sz="2000" dirty="0"/>
              <a:t>명령어 집합 사용</a:t>
            </a:r>
            <a:r>
              <a:rPr lang="en-US" altLang="ko-KR" sz="2000" dirty="0"/>
              <a:t>)</a:t>
            </a:r>
          </a:p>
          <a:p>
            <a:pPr latinLnBrk="0"/>
            <a:r>
              <a:rPr lang="en-US" altLang="ko-KR" sz="2400" dirty="0"/>
              <a:t>5 stage integer/17–25 stage floating point pipeline</a:t>
            </a:r>
          </a:p>
          <a:p>
            <a:pPr latinLnBrk="0"/>
            <a:r>
              <a:rPr lang="en-US" altLang="ko-KR" sz="2400" dirty="0"/>
              <a:t>out-of-order 3-way superscalar execution </a:t>
            </a:r>
            <a:r>
              <a:rPr lang="ko-KR" altLang="en-US" sz="2400" dirty="0"/>
              <a:t>채택</a:t>
            </a:r>
            <a:endParaRPr lang="en-US" altLang="ko-KR" sz="2400" dirty="0"/>
          </a:p>
          <a:p>
            <a:pPr marL="0" indent="0" latinLnBrk="0">
              <a:buNone/>
            </a:pPr>
            <a:r>
              <a:rPr lang="en-US" altLang="ko-KR" sz="2400" dirty="0"/>
              <a:t>(</a:t>
            </a:r>
            <a:r>
              <a:rPr lang="ko-KR" altLang="en-US" sz="2400" dirty="0"/>
              <a:t>명령어를 </a:t>
            </a:r>
            <a:r>
              <a:rPr lang="en-US" altLang="ko-KR" sz="2400" dirty="0"/>
              <a:t>queue</a:t>
            </a:r>
            <a:r>
              <a:rPr lang="ko-KR" altLang="en-US" sz="2400" dirty="0"/>
              <a:t>로 </a:t>
            </a:r>
            <a:r>
              <a:rPr lang="en-US" altLang="ko-KR" sz="2400" dirty="0"/>
              <a:t>fetch</a:t>
            </a:r>
            <a:r>
              <a:rPr lang="ko-KR" altLang="en-US" sz="2400" dirty="0"/>
              <a:t>한 후 사용가능한 명령어부터 처리</a:t>
            </a:r>
            <a:r>
              <a:rPr lang="en-US" altLang="ko-KR" sz="2400" dirty="0"/>
              <a:t>)</a:t>
            </a:r>
          </a:p>
          <a:p>
            <a:pPr latinLnBrk="0"/>
            <a:r>
              <a:rPr lang="en-US" altLang="ko-KR" sz="2000" dirty="0"/>
              <a:t>40-bit</a:t>
            </a:r>
            <a:r>
              <a:rPr lang="ko-KR" altLang="en-US" sz="2000" dirty="0"/>
              <a:t> </a:t>
            </a:r>
            <a:r>
              <a:rPr lang="en-US" altLang="ko-KR" sz="2000" dirty="0"/>
              <a:t>physical</a:t>
            </a:r>
            <a:r>
              <a:rPr lang="ko-KR" altLang="en-US" sz="2000" dirty="0"/>
              <a:t> </a:t>
            </a:r>
            <a:r>
              <a:rPr lang="en-US" altLang="ko-KR" sz="2000" dirty="0"/>
              <a:t>addressing</a:t>
            </a:r>
            <a:r>
              <a:rPr lang="ko-KR" altLang="en-US" sz="2000" dirty="0"/>
              <a:t>을 지원 </a:t>
            </a:r>
            <a:r>
              <a:rPr lang="en-US" altLang="ko-KR" sz="2000" dirty="0"/>
              <a:t>-&gt; </a:t>
            </a:r>
            <a:r>
              <a:rPr lang="ko-KR" altLang="en-US" sz="2000" dirty="0"/>
              <a:t>최대 </a:t>
            </a:r>
            <a:r>
              <a:rPr lang="en-US" altLang="ko-KR" sz="2000" dirty="0"/>
              <a:t>1TB</a:t>
            </a:r>
            <a:r>
              <a:rPr lang="ko-KR" altLang="en-US" sz="2000" dirty="0"/>
              <a:t>의 메모리 가능</a:t>
            </a:r>
            <a:r>
              <a:rPr lang="en-US" altLang="ko-KR" sz="2000" dirty="0"/>
              <a:t> =&gt; </a:t>
            </a:r>
            <a:r>
              <a:rPr lang="ko-KR" altLang="en-US" sz="2000" dirty="0"/>
              <a:t>하지만 </a:t>
            </a:r>
            <a:r>
              <a:rPr lang="en-US" altLang="ko-KR" sz="2000" dirty="0"/>
              <a:t>32-bit</a:t>
            </a:r>
            <a:r>
              <a:rPr lang="ko-KR" altLang="en-US" sz="2000" dirty="0"/>
              <a:t>기반인 </a:t>
            </a:r>
            <a:r>
              <a:rPr lang="en-US" altLang="ko-KR" sz="2000" dirty="0"/>
              <a:t>ARM CPU</a:t>
            </a:r>
            <a:r>
              <a:rPr lang="ko-KR" altLang="en-US" sz="2000" dirty="0"/>
              <a:t>에서는 최대 </a:t>
            </a:r>
            <a:r>
              <a:rPr lang="en-US" altLang="ko-KR" sz="2000" dirty="0"/>
              <a:t>4GB</a:t>
            </a:r>
            <a:r>
              <a:rPr lang="ko-KR" altLang="en-US" sz="2000" dirty="0"/>
              <a:t>로 제한</a:t>
            </a:r>
            <a:r>
              <a:rPr lang="en-US" altLang="ko-KR" sz="2000" dirty="0"/>
              <a:t>.</a:t>
            </a:r>
          </a:p>
          <a:p>
            <a:pPr latinLnBrk="0"/>
            <a:r>
              <a:rPr lang="en-US" altLang="ko-KR" sz="2000" dirty="0"/>
              <a:t>128bit AMBA 4 interface</a:t>
            </a:r>
            <a:r>
              <a:rPr lang="ko-KR" altLang="en-US" sz="2000" dirty="0"/>
              <a:t> </a:t>
            </a:r>
            <a:r>
              <a:rPr lang="en-US" altLang="ko-KR" sz="2000" dirty="0"/>
              <a:t>-&gt;</a:t>
            </a:r>
            <a:r>
              <a:rPr lang="ko-KR" altLang="en-US" sz="2000" dirty="0"/>
              <a:t> 다른 </a:t>
            </a:r>
            <a:r>
              <a:rPr lang="en-US" altLang="ko-KR" sz="2000" dirty="0"/>
              <a:t>processor</a:t>
            </a:r>
            <a:r>
              <a:rPr lang="ko-KR" altLang="en-US" sz="2000" dirty="0"/>
              <a:t>와 </a:t>
            </a:r>
            <a:r>
              <a:rPr lang="en-US" altLang="ko-KR" sz="2000" dirty="0"/>
              <a:t>multiprocessing</a:t>
            </a:r>
            <a:r>
              <a:rPr lang="ko-KR" altLang="en-US" sz="2000" dirty="0"/>
              <a:t>이 가능</a:t>
            </a:r>
            <a:r>
              <a:rPr lang="en-US" altLang="ko-KR" sz="2000" dirty="0"/>
              <a:t>(</a:t>
            </a:r>
            <a:r>
              <a:rPr lang="ko-KR" altLang="en-US" sz="2000" dirty="0"/>
              <a:t>주로 </a:t>
            </a:r>
            <a:r>
              <a:rPr lang="en-US" altLang="ko-KR" sz="2000" dirty="0"/>
              <a:t>A7</a:t>
            </a:r>
            <a:r>
              <a:rPr lang="ko-KR" altLang="en-US" sz="2000" dirty="0"/>
              <a:t>을 보조프로세서로 사용</a:t>
            </a:r>
            <a:r>
              <a:rPr lang="en-US" altLang="ko-KR" sz="2000" dirty="0"/>
              <a:t>)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3BA26F13-AD67-4993-A36D-F662B9A960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342743" y="1964017"/>
            <a:ext cx="5849258" cy="489368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286192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74DC1FE-1E47-4D6E-98EC-1DA4814B3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dirty="0"/>
              <a:t>- Cortex-A7</a:t>
            </a:r>
            <a:endParaRPr lang="en-US" alt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EAC76E-5CC6-43BC-ADA8-9324A7E74A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922780"/>
            <a:ext cx="6299200" cy="49352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2400" dirty="0"/>
              <a:t>ARMv7-A </a:t>
            </a:r>
            <a:r>
              <a:rPr lang="ko-KR" altLang="en-US" sz="2400" dirty="0"/>
              <a:t>기반의 프로세서</a:t>
            </a:r>
            <a:r>
              <a:rPr lang="en-US" altLang="ko-KR" sz="2400" dirty="0"/>
              <a:t>(Thumb-2 </a:t>
            </a:r>
            <a:r>
              <a:rPr lang="ko-KR" altLang="en-US" sz="2400" dirty="0"/>
              <a:t>명령어 집합 사용</a:t>
            </a:r>
            <a:r>
              <a:rPr lang="en-US" altLang="ko-KR" sz="2400" dirty="0"/>
              <a:t>)</a:t>
            </a:r>
          </a:p>
          <a:p>
            <a:pPr latinLnBrk="0"/>
            <a:r>
              <a:rPr lang="en-US" altLang="ko-KR" sz="2400" dirty="0"/>
              <a:t>8 stage pipeline </a:t>
            </a:r>
            <a:r>
              <a:rPr lang="ko-KR" altLang="en-US" sz="2400" dirty="0"/>
              <a:t>채택</a:t>
            </a:r>
            <a:r>
              <a:rPr lang="en-US" altLang="ko-KR" sz="2400" dirty="0"/>
              <a:t>/in-order</a:t>
            </a:r>
            <a:r>
              <a:rPr lang="ko-KR" altLang="en-US" sz="2400" dirty="0"/>
              <a:t>방식</a:t>
            </a:r>
            <a:endParaRPr lang="en-US" altLang="ko-KR" sz="2400" dirty="0"/>
          </a:p>
          <a:p>
            <a:pPr marL="0" indent="0" latinLnBrk="0">
              <a:buNone/>
            </a:pPr>
            <a:r>
              <a:rPr lang="en-US" altLang="ko-KR" sz="2400" dirty="0"/>
              <a:t>(</a:t>
            </a:r>
            <a:r>
              <a:rPr lang="ko-KR" altLang="en-US" sz="2400" dirty="0"/>
              <a:t>명령어를 </a:t>
            </a:r>
            <a:r>
              <a:rPr lang="en-US" altLang="ko-KR" sz="2400" dirty="0"/>
              <a:t>queue</a:t>
            </a:r>
            <a:r>
              <a:rPr lang="ko-KR" altLang="en-US" sz="2400" dirty="0"/>
              <a:t>로 </a:t>
            </a:r>
            <a:r>
              <a:rPr lang="en-US" altLang="ko-KR" sz="2400" dirty="0"/>
              <a:t>fetch</a:t>
            </a:r>
            <a:r>
              <a:rPr lang="ko-KR" altLang="en-US" sz="2400" dirty="0"/>
              <a:t>한 순서대로 명령어처리</a:t>
            </a:r>
            <a:r>
              <a:rPr lang="en-US" altLang="ko-KR" sz="2400" dirty="0"/>
              <a:t>)</a:t>
            </a:r>
          </a:p>
          <a:p>
            <a:pPr latinLnBrk="0"/>
            <a:r>
              <a:rPr lang="ko-KR" altLang="en-US" sz="2400" dirty="0"/>
              <a:t>주로 보조프로세서로 사용</a:t>
            </a:r>
            <a:r>
              <a:rPr lang="en-US" altLang="ko-KR" sz="2400" dirty="0"/>
              <a:t>.</a:t>
            </a:r>
          </a:p>
          <a:p>
            <a:pPr latinLnBrk="0"/>
            <a:r>
              <a:rPr lang="ko-KR" altLang="en-US" sz="2400" dirty="0"/>
              <a:t>각 코어마다의 </a:t>
            </a:r>
            <a:r>
              <a:rPr lang="en-US" altLang="ko-KR" sz="2400" dirty="0"/>
              <a:t>L1 Instruction Cache, Data Cache</a:t>
            </a:r>
            <a:r>
              <a:rPr lang="ko-KR" altLang="en-US" sz="2400" dirty="0"/>
              <a:t>는 </a:t>
            </a:r>
            <a:r>
              <a:rPr lang="en-US" altLang="ko-KR" sz="2400" dirty="0"/>
              <a:t>16~64kbyte</a:t>
            </a:r>
            <a:r>
              <a:rPr lang="ko-KR" altLang="en-US" sz="2400" dirty="0"/>
              <a:t>의 크기</a:t>
            </a:r>
            <a:endParaRPr lang="en-US" altLang="ko-KR" sz="2400" dirty="0"/>
          </a:p>
          <a:p>
            <a:pPr latinLnBrk="0"/>
            <a:r>
              <a:rPr lang="en-US" altLang="ko-KR" sz="2400" dirty="0"/>
              <a:t>L2</a:t>
            </a:r>
            <a:r>
              <a:rPr lang="ko-KR" altLang="en-US" sz="2400" dirty="0"/>
              <a:t> </a:t>
            </a:r>
            <a:r>
              <a:rPr lang="en-US" altLang="ko-KR" sz="2400" dirty="0"/>
              <a:t>Cache</a:t>
            </a:r>
            <a:r>
              <a:rPr lang="ko-KR" altLang="en-US" sz="2400" dirty="0"/>
              <a:t>는 </a:t>
            </a:r>
            <a:r>
              <a:rPr lang="en-US" altLang="ko-KR" sz="2400" dirty="0"/>
              <a:t>0~1Mbyte</a:t>
            </a:r>
            <a:r>
              <a:rPr lang="ko-KR" altLang="en-US" sz="2400" dirty="0"/>
              <a:t>의 크기</a:t>
            </a:r>
            <a:endParaRPr lang="en-US" altLang="ko-KR" sz="2400" dirty="0"/>
          </a:p>
        </p:txBody>
      </p:sp>
      <p:pic>
        <p:nvPicPr>
          <p:cNvPr id="11" name="내용 개체 틀 10" descr="스크린샷, 녹색, 거리, 주차이(가) 표시된 사진&#10;&#10;자동 생성된 설명">
            <a:extLst>
              <a:ext uri="{FF2B5EF4-FFF2-40B4-BE49-F238E27FC236}">
                <a16:creationId xmlns:a16="http://schemas.microsoft.com/office/drawing/2014/main" id="{B89D6CF1-2400-40B4-B528-6F95FA9165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9200" y="1922780"/>
            <a:ext cx="5892800" cy="493522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21360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8BE24-4A49-4109-80CF-C3C675C7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Galaxy</a:t>
            </a:r>
            <a:r>
              <a:rPr lang="ko-KR" altLang="en-US" dirty="0"/>
              <a:t> </a:t>
            </a:r>
            <a:r>
              <a:rPr lang="en-US" altLang="ko-KR" dirty="0"/>
              <a:t>Note 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46431-CCDA-4A55-B9C9-99F6ACAAD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116" y="2222287"/>
            <a:ext cx="5575883" cy="3638763"/>
          </a:xfrm>
        </p:spPr>
        <p:txBody>
          <a:bodyPr>
            <a:normAutofit/>
          </a:bodyPr>
          <a:lstStyle/>
          <a:p>
            <a:r>
              <a:rPr lang="en-US" altLang="ko-KR" dirty="0"/>
              <a:t>2015~2018</a:t>
            </a:r>
            <a:r>
              <a:rPr lang="ko-KR" altLang="en-US" dirty="0"/>
              <a:t>동안 사용했던 휴대폰</a:t>
            </a:r>
            <a:r>
              <a:rPr lang="en-US" altLang="ko-KR" dirty="0"/>
              <a:t>, </a:t>
            </a:r>
            <a:r>
              <a:rPr lang="ko-KR" altLang="en-US" dirty="0"/>
              <a:t>현재 모니터 리모컨으로 사용 중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SPEC : SM-N910K(LTE) 78.6x153.5x8.5</a:t>
            </a:r>
          </a:p>
          <a:p>
            <a:r>
              <a:rPr lang="en-US" altLang="ko-KR" dirty="0"/>
              <a:t>AP : Samsung </a:t>
            </a:r>
            <a:r>
              <a:rPr lang="en-US" altLang="ko-KR" dirty="0" err="1"/>
              <a:t>Exynos</a:t>
            </a:r>
            <a:r>
              <a:rPr lang="en-US" altLang="ko-KR" dirty="0"/>
              <a:t> 7 Octa(5433) SoC</a:t>
            </a:r>
          </a:p>
          <a:p>
            <a:pPr marL="0" indent="0">
              <a:buNone/>
            </a:pPr>
            <a:r>
              <a:rPr lang="en-US" altLang="ko-KR" dirty="0"/>
              <a:t>CPU(AP) : </a:t>
            </a:r>
            <a:r>
              <a:rPr lang="en-US" altLang="ko-KR" dirty="0" err="1"/>
              <a:t>big.LITTLE</a:t>
            </a:r>
            <a:r>
              <a:rPr lang="en-US" altLang="ko-KR" dirty="0"/>
              <a:t> </a:t>
            </a:r>
            <a:r>
              <a:rPr lang="ko-KR" altLang="en-US" dirty="0"/>
              <a:t>구성 </a:t>
            </a:r>
            <a:r>
              <a:rPr lang="en-US" altLang="ko-KR" dirty="0"/>
              <a:t>Octa Core Processor</a:t>
            </a:r>
          </a:p>
          <a:p>
            <a:pPr marL="0" indent="0">
              <a:buNone/>
            </a:pPr>
            <a:r>
              <a:rPr lang="en-US" altLang="ko-KR" dirty="0"/>
              <a:t>&lt;Cortex-A57 1.9Ghz x 4 + Cortex-A53 1.3Ghz x 4&gt;</a:t>
            </a:r>
          </a:p>
          <a:p>
            <a:pPr marL="0" indent="0">
              <a:buNone/>
            </a:pPr>
            <a:r>
              <a:rPr lang="en-US" altLang="ko-KR" dirty="0"/>
              <a:t>GPU : ARM Mali T760 MP6 700Mhz</a:t>
            </a:r>
          </a:p>
          <a:p>
            <a:pPr marL="0" indent="0">
              <a:buNone/>
            </a:pPr>
            <a:r>
              <a:rPr lang="en-US" altLang="ko-KR" dirty="0"/>
              <a:t>Memory : 3GB LPDDR3 SDRAM</a:t>
            </a:r>
          </a:p>
          <a:p>
            <a:pPr marL="0" indent="0">
              <a:buNone/>
            </a:pPr>
            <a:r>
              <a:rPr lang="ko-KR" altLang="en-US" dirty="0"/>
              <a:t>후면 </a:t>
            </a:r>
            <a:r>
              <a:rPr lang="en-US" altLang="ko-KR" dirty="0"/>
              <a:t>: 1600</a:t>
            </a:r>
            <a:r>
              <a:rPr lang="ko-KR" altLang="en-US" dirty="0"/>
              <a:t>만 화소</a:t>
            </a:r>
            <a:r>
              <a:rPr lang="en-US" altLang="ko-KR" dirty="0"/>
              <a:t>,</a:t>
            </a:r>
            <a:r>
              <a:rPr lang="ko-KR" altLang="en-US" dirty="0"/>
              <a:t> 전면 </a:t>
            </a:r>
            <a:r>
              <a:rPr lang="en-US" altLang="ko-KR" dirty="0"/>
              <a:t>: 370</a:t>
            </a:r>
            <a:r>
              <a:rPr lang="ko-KR" altLang="en-US" dirty="0"/>
              <a:t>만 화소</a:t>
            </a:r>
          </a:p>
        </p:txBody>
      </p:sp>
      <p:pic>
        <p:nvPicPr>
          <p:cNvPr id="6" name="내용 개체 틀 5" descr="모니터, 실내, 다른, 검은색이(가) 표시된 사진&#10;&#10;자동 생성된 설명">
            <a:extLst>
              <a:ext uri="{FF2B5EF4-FFF2-40B4-BE49-F238E27FC236}">
                <a16:creationId xmlns:a16="http://schemas.microsoft.com/office/drawing/2014/main" id="{BFF9A66A-8DC2-4AA3-82F9-7AFAE99F89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224" r="11835" b="7368"/>
          <a:stretch/>
        </p:blipFill>
        <p:spPr>
          <a:xfrm rot="5400000">
            <a:off x="5151441" y="2995996"/>
            <a:ext cx="4878021" cy="2752531"/>
          </a:xfrm>
        </p:spPr>
      </p:pic>
    </p:spTree>
    <p:extLst>
      <p:ext uri="{BB962C8B-B14F-4D97-AF65-F5344CB8AC3E}">
        <p14:creationId xmlns:p14="http://schemas.microsoft.com/office/powerpoint/2010/main" val="3582538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4D30EB1-DE3E-4CDE-B898-5BEEBC1DB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dirty="0" err="1"/>
              <a:t>Exynos</a:t>
            </a:r>
            <a:r>
              <a:rPr lang="en-US" altLang="ko-KR" dirty="0"/>
              <a:t> 7 5433(Octa) Soc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D5C6E7-E875-4C08-8BA9-8C2A0F4CB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864826"/>
            <a:ext cx="6095999" cy="4993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2400" dirty="0"/>
              <a:t>정확한 </a:t>
            </a:r>
            <a:r>
              <a:rPr lang="en-US" altLang="ko-KR" sz="2400" dirty="0"/>
              <a:t>Block Diagram</a:t>
            </a:r>
            <a:r>
              <a:rPr lang="ko-KR" altLang="en-US" sz="2400" dirty="0"/>
              <a:t>이 없어서 가장 비슷한 </a:t>
            </a:r>
            <a:r>
              <a:rPr lang="en-US" altLang="ko-KR" sz="2400" dirty="0"/>
              <a:t>Block Diagram</a:t>
            </a:r>
            <a:r>
              <a:rPr lang="ko-KR" altLang="en-US" sz="2400" dirty="0"/>
              <a:t>을 가져왔다</a:t>
            </a:r>
            <a:r>
              <a:rPr lang="en-US" altLang="ko-KR" sz="2400" dirty="0"/>
              <a:t>. Cortex A57(1.9Ghz) </a:t>
            </a:r>
            <a:r>
              <a:rPr lang="ko-KR" altLang="en-US" sz="2400" dirty="0"/>
              <a:t>프로세서를 </a:t>
            </a:r>
            <a:r>
              <a:rPr lang="en-US" altLang="ko-KR" sz="2400" dirty="0"/>
              <a:t>4</a:t>
            </a:r>
            <a:r>
              <a:rPr lang="ko-KR" altLang="en-US" sz="2400" dirty="0"/>
              <a:t>개</a:t>
            </a:r>
            <a:r>
              <a:rPr lang="en-US" altLang="ko-KR" sz="2400" dirty="0"/>
              <a:t>, Cortex A53(1.3Ghz) </a:t>
            </a:r>
            <a:r>
              <a:rPr lang="ko-KR" altLang="en-US" sz="2400" dirty="0"/>
              <a:t>프로세서를</a:t>
            </a:r>
            <a:r>
              <a:rPr lang="en-US" altLang="ko-KR" sz="2400" dirty="0"/>
              <a:t> 4</a:t>
            </a:r>
            <a:r>
              <a:rPr lang="ko-KR" altLang="en-US" sz="2400" dirty="0"/>
              <a:t>개 연결하여 </a:t>
            </a:r>
            <a:r>
              <a:rPr lang="en-US" altLang="ko-KR" sz="2400" dirty="0"/>
              <a:t>8</a:t>
            </a:r>
            <a:r>
              <a:rPr lang="ko-KR" altLang="en-US" sz="2400" dirty="0"/>
              <a:t>개의 코어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옥타코어</a:t>
            </a:r>
            <a:r>
              <a:rPr lang="en-US" altLang="ko-KR" sz="2400" dirty="0"/>
              <a:t>)</a:t>
            </a:r>
            <a:r>
              <a:rPr lang="ko-KR" altLang="en-US" sz="2400" dirty="0"/>
              <a:t>의 </a:t>
            </a:r>
            <a:r>
              <a:rPr lang="en-US" altLang="ko-KR" sz="2400" dirty="0"/>
              <a:t>CPU</a:t>
            </a:r>
            <a:r>
              <a:rPr lang="ko-KR" altLang="en-US" sz="2400" dirty="0"/>
              <a:t>를 탑재</a:t>
            </a:r>
            <a:r>
              <a:rPr lang="en-US" altLang="ko-KR" sz="2400" dirty="0"/>
              <a:t>(</a:t>
            </a:r>
            <a:r>
              <a:rPr lang="en-US" altLang="ko-KR" sz="2400" dirty="0" err="1"/>
              <a:t>big.LITTLE</a:t>
            </a:r>
            <a:r>
              <a:rPr lang="en-US" altLang="ko-KR" sz="2400" dirty="0"/>
              <a:t>)</a:t>
            </a:r>
          </a:p>
          <a:p>
            <a:pPr latinLnBrk="0"/>
            <a:r>
              <a:rPr lang="en-US" altLang="ko-KR" sz="2400" dirty="0"/>
              <a:t>ARM</a:t>
            </a:r>
            <a:r>
              <a:rPr lang="ko-KR" altLang="en-US" sz="2400" dirty="0"/>
              <a:t>사의 </a:t>
            </a:r>
            <a:r>
              <a:rPr lang="en-US" altLang="ko-KR" sz="2400" dirty="0"/>
              <a:t>Mali T-760 GPU</a:t>
            </a:r>
            <a:r>
              <a:rPr lang="ko-KR" altLang="en-US" sz="2400" dirty="0"/>
              <a:t>를 탑재한 </a:t>
            </a:r>
            <a:r>
              <a:rPr lang="en-US" altLang="ko-KR" sz="2400" dirty="0"/>
              <a:t>AP</a:t>
            </a:r>
            <a:r>
              <a:rPr lang="ko-KR" altLang="en-US" sz="2400" dirty="0"/>
              <a:t>이다</a:t>
            </a:r>
            <a:r>
              <a:rPr lang="en-US" altLang="ko-KR" sz="2400" dirty="0"/>
              <a:t>.</a:t>
            </a:r>
          </a:p>
          <a:p>
            <a:pPr latinLnBrk="0"/>
            <a:r>
              <a:rPr lang="en-US" altLang="ko-KR" sz="2400" dirty="0"/>
              <a:t>20nm</a:t>
            </a:r>
            <a:r>
              <a:rPr lang="ko-KR" altLang="en-US" sz="2400" dirty="0"/>
              <a:t> 공정</a:t>
            </a:r>
            <a:endParaRPr lang="en-US" altLang="ko-KR" sz="2400" dirty="0"/>
          </a:p>
          <a:p>
            <a:pPr latinLnBrk="0"/>
            <a:r>
              <a:rPr lang="en-US" altLang="ko-KR" sz="2400" dirty="0"/>
              <a:t>Memory : LPDDR3 1066Mhz 64bit dual channel</a:t>
            </a:r>
            <a:r>
              <a:rPr lang="ko-KR" altLang="en-US" sz="2400" dirty="0"/>
              <a:t>까지 지원</a:t>
            </a:r>
            <a:endParaRPr lang="en-US" altLang="ko-KR" sz="24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5A11A27-0BF0-47EA-BAB8-B9DCEA0D15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6275294" y="1935455"/>
            <a:ext cx="5916705" cy="492254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65456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13A60E8-E920-48A2-84E4-2D317447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altLang="ko-KR" dirty="0"/>
              <a:t>- Cortex-A57</a:t>
            </a:r>
            <a:endParaRPr lang="ko-KR" alt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D6CA4FC-FE2D-4E5C-B22C-2240F915B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30696"/>
            <a:ext cx="6311901" cy="4927303"/>
          </a:xfrm>
        </p:spPr>
        <p:txBody>
          <a:bodyPr>
            <a:normAutofit/>
          </a:bodyPr>
          <a:lstStyle/>
          <a:p>
            <a:pPr latinLnBrk="0"/>
            <a:r>
              <a:rPr lang="en-US" altLang="ko-KR" sz="1600" dirty="0"/>
              <a:t>ARMv8-A </a:t>
            </a:r>
            <a:r>
              <a:rPr lang="ko-KR" altLang="en-US" sz="1600" dirty="0"/>
              <a:t>기반의 프로세서</a:t>
            </a:r>
            <a:r>
              <a:rPr lang="en-US" altLang="ko-KR" sz="1600" dirty="0"/>
              <a:t>(Thumb-2 </a:t>
            </a:r>
            <a:r>
              <a:rPr lang="ko-KR" altLang="en-US" sz="1600" dirty="0"/>
              <a:t>명령어 집합 사용</a:t>
            </a:r>
            <a:r>
              <a:rPr lang="en-US" altLang="ko-KR" sz="1600" dirty="0"/>
              <a:t>)</a:t>
            </a:r>
          </a:p>
          <a:p>
            <a:pPr latinLnBrk="0"/>
            <a:r>
              <a:rPr lang="en-US" altLang="ko-KR" sz="1600" dirty="0"/>
              <a:t>64bit ARM</a:t>
            </a:r>
            <a:r>
              <a:rPr lang="ko-KR" altLang="en-US" sz="1600" dirty="0"/>
              <a:t>명령어 처리 가능</a:t>
            </a:r>
            <a:r>
              <a:rPr lang="en-US" altLang="ko-KR" sz="1600" dirty="0"/>
              <a:t>!(</a:t>
            </a:r>
            <a:r>
              <a:rPr lang="ko-KR" altLang="en-US" sz="1600" dirty="0"/>
              <a:t>즉</a:t>
            </a:r>
            <a:r>
              <a:rPr lang="en-US" altLang="ko-KR" sz="1600" dirty="0"/>
              <a:t>, 64</a:t>
            </a:r>
            <a:r>
              <a:rPr lang="ko-KR" altLang="en-US" sz="1600" dirty="0"/>
              <a:t>비트 운영체제 지원</a:t>
            </a:r>
            <a:r>
              <a:rPr lang="en-US" altLang="ko-KR" sz="1600" dirty="0"/>
              <a:t>)</a:t>
            </a:r>
          </a:p>
          <a:p>
            <a:pPr latinLnBrk="0"/>
            <a:r>
              <a:rPr lang="en-US" altLang="ko-KR" sz="1600" dirty="0"/>
              <a:t>Out-of-order</a:t>
            </a:r>
            <a:r>
              <a:rPr lang="ko-KR" altLang="en-US" sz="1600" dirty="0"/>
              <a:t>방식 </a:t>
            </a:r>
            <a:r>
              <a:rPr lang="en-US" altLang="ko-KR" sz="1600" dirty="0"/>
              <a:t>3-way</a:t>
            </a:r>
            <a:r>
              <a:rPr lang="ko-KR" altLang="en-US" sz="1600" dirty="0"/>
              <a:t> </a:t>
            </a:r>
            <a:r>
              <a:rPr lang="en-US" altLang="ko-KR" sz="1600" dirty="0"/>
              <a:t>superscalar pipeline</a:t>
            </a:r>
          </a:p>
          <a:p>
            <a:pPr marL="0" indent="0" latinLnBrk="0">
              <a:buNone/>
            </a:pPr>
            <a:r>
              <a:rPr lang="en-US" altLang="ko-KR" sz="1600" dirty="0"/>
              <a:t>(</a:t>
            </a:r>
            <a:r>
              <a:rPr lang="ko-KR" altLang="en-US" sz="1600" dirty="0"/>
              <a:t>명령어를 </a:t>
            </a:r>
            <a:r>
              <a:rPr lang="en-US" altLang="ko-KR" sz="1600" dirty="0"/>
              <a:t>queue</a:t>
            </a:r>
            <a:r>
              <a:rPr lang="ko-KR" altLang="en-US" sz="1600" dirty="0"/>
              <a:t>로 </a:t>
            </a:r>
            <a:r>
              <a:rPr lang="en-US" altLang="ko-KR" sz="1600" dirty="0"/>
              <a:t>fetch</a:t>
            </a:r>
            <a:r>
              <a:rPr lang="ko-KR" altLang="en-US" sz="1600" dirty="0"/>
              <a:t>한 뒤 가능한 명령어처리</a:t>
            </a:r>
            <a:r>
              <a:rPr lang="en-US" altLang="ko-KR" sz="1600" dirty="0"/>
              <a:t>, pipeline</a:t>
            </a:r>
            <a:r>
              <a:rPr lang="ko-KR" altLang="en-US" sz="1600" dirty="0"/>
              <a:t>이 명령어에</a:t>
            </a:r>
            <a:r>
              <a:rPr lang="en-US" altLang="ko-KR" sz="1600" dirty="0"/>
              <a:t> </a:t>
            </a:r>
            <a:r>
              <a:rPr lang="ko-KR" altLang="en-US" sz="1600" dirty="0"/>
              <a:t>따라 분할</a:t>
            </a:r>
            <a:r>
              <a:rPr lang="en-US" altLang="ko-KR" sz="1600" dirty="0"/>
              <a:t>)</a:t>
            </a:r>
          </a:p>
          <a:p>
            <a:pPr latinLnBrk="0"/>
            <a:r>
              <a:rPr lang="en-US" altLang="ko-KR" sz="1600" dirty="0"/>
              <a:t>48kbyte</a:t>
            </a:r>
            <a:r>
              <a:rPr lang="ko-KR" altLang="en-US" sz="1600" dirty="0"/>
              <a:t>의 </a:t>
            </a:r>
            <a:r>
              <a:rPr lang="en-US" altLang="ko-KR" sz="1600" dirty="0"/>
              <a:t>L1 instruction cache, 32kbyte</a:t>
            </a:r>
            <a:r>
              <a:rPr lang="ko-KR" altLang="en-US" sz="1600" dirty="0"/>
              <a:t>의 </a:t>
            </a:r>
            <a:r>
              <a:rPr lang="en-US" altLang="ko-KR" sz="1600" dirty="0"/>
              <a:t>L1 data cache</a:t>
            </a:r>
            <a:r>
              <a:rPr lang="ko-KR" altLang="en-US" sz="1600" dirty="0"/>
              <a:t>가 각 코어마다 존재</a:t>
            </a:r>
            <a:r>
              <a:rPr lang="en-US" altLang="ko-KR" sz="1600" dirty="0"/>
              <a:t>, L2</a:t>
            </a:r>
            <a:r>
              <a:rPr lang="ko-KR" altLang="en-US" sz="1600" dirty="0"/>
              <a:t> </a:t>
            </a:r>
            <a:r>
              <a:rPr lang="en-US" altLang="ko-KR" sz="1600" dirty="0"/>
              <a:t>cache</a:t>
            </a:r>
            <a:r>
              <a:rPr lang="ko-KR" altLang="en-US" sz="1600" dirty="0"/>
              <a:t>는 최대 </a:t>
            </a:r>
            <a:r>
              <a:rPr lang="en-US" altLang="ko-KR" sz="1600" dirty="0"/>
              <a:t>2MB</a:t>
            </a:r>
            <a:r>
              <a:rPr lang="ko-KR" altLang="en-US" sz="1600" dirty="0"/>
              <a:t>까지 가능</a:t>
            </a:r>
            <a:r>
              <a:rPr lang="en-US" altLang="ko-KR" sz="1600" dirty="0"/>
              <a:t>.</a:t>
            </a:r>
          </a:p>
          <a:p>
            <a:pPr latinLnBrk="0"/>
            <a:r>
              <a:rPr lang="en-US" altLang="ko-KR" sz="1600" dirty="0"/>
              <a:t>128byte AMBA4 Bus Interface </a:t>
            </a:r>
            <a:r>
              <a:rPr lang="ko-KR" altLang="en-US" sz="1600" dirty="0"/>
              <a:t>또는 </a:t>
            </a:r>
            <a:r>
              <a:rPr lang="en-US" altLang="ko-KR" sz="1600" dirty="0"/>
              <a:t>AMBA5 Bus Interface</a:t>
            </a:r>
            <a:r>
              <a:rPr lang="ko-KR" altLang="en-US" sz="1600" dirty="0"/>
              <a:t>를 사용 가능</a:t>
            </a:r>
            <a:endParaRPr lang="en-US" altLang="ko-KR" sz="1600" dirty="0"/>
          </a:p>
          <a:p>
            <a:endParaRPr lang="en-US" sz="1600" dirty="0"/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F40DA103-E985-4D3A-BCCB-A984736762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11901" y="1930697"/>
            <a:ext cx="5880100" cy="491948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933927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명언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1323</Words>
  <Application>Microsoft Office PowerPoint</Application>
  <PresentationFormat>와이드스크린</PresentationFormat>
  <Paragraphs>167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Century Gothic</vt:lpstr>
      <vt:lpstr>Wingdings 2</vt:lpstr>
      <vt:lpstr>명언</vt:lpstr>
      <vt:lpstr>ARM Processor  For Embedded Devices</vt:lpstr>
      <vt:lpstr>ARM Processor?</vt:lpstr>
      <vt:lpstr>1. Galaxy Note 10.1 2014 Edition</vt:lpstr>
      <vt:lpstr>Exynos 5 5420(Octa) Soc</vt:lpstr>
      <vt:lpstr>- Cortex-A15</vt:lpstr>
      <vt:lpstr>- Cortex-A7</vt:lpstr>
      <vt:lpstr>2. Galaxy Note 4</vt:lpstr>
      <vt:lpstr>Exynos 7 5433(Octa) Soc</vt:lpstr>
      <vt:lpstr>- Cortex-A57</vt:lpstr>
      <vt:lpstr>- Cortex-A53</vt:lpstr>
      <vt:lpstr>3. LG V30</vt:lpstr>
      <vt:lpstr>Snapdragon 835 Soc</vt:lpstr>
      <vt:lpstr>- Qualcomm Kryo 280</vt:lpstr>
      <vt:lpstr>- Cortex-A73</vt:lpstr>
      <vt:lpstr>번외1. Apple iphone 5s</vt:lpstr>
      <vt:lpstr>- Apple A7 SoC</vt:lpstr>
      <vt:lpstr>앞의 기기들에 들어가는 AP비교</vt:lpstr>
      <vt:lpstr>번외2. Playstation 3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ARM Processor  For Embedded Devices</dc:title>
  <dc:creator>JeongHeeSeok</dc:creator>
  <cp:lastModifiedBy>JeongHeeSeok</cp:lastModifiedBy>
  <cp:revision>7</cp:revision>
  <dcterms:created xsi:type="dcterms:W3CDTF">2019-11-24T07:51:45Z</dcterms:created>
  <dcterms:modified xsi:type="dcterms:W3CDTF">2019-11-24T08:20:58Z</dcterms:modified>
</cp:coreProperties>
</file>